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8288000" cy="10287000"/>
  <p:notesSz cx="6858000" cy="9144000"/>
  <p:embeddedFontLst>
    <p:embeddedFont>
      <p:font typeface="Canva Sans" panose="020B0604020202020204" charset="0"/>
      <p:regular r:id="rId15"/>
    </p:embeddedFont>
    <p:embeddedFont>
      <p:font typeface="Eczar Bold" panose="020B0604020202020204" charset="0"/>
      <p:regular r:id="rId16"/>
    </p:embeddedFont>
    <p:embeddedFont>
      <p:font typeface="Eczar Semi-Bold" panose="020B0604020202020204" charset="0"/>
      <p:regular r:id="rId17"/>
    </p:embeddedFont>
    <p:embeddedFont>
      <p:font typeface="Raleway" pitchFamily="2" charset="0"/>
      <p:regular r:id="rId18"/>
    </p:embeddedFont>
    <p:embeddedFont>
      <p:font typeface="Raleway Bold" panose="020B0604020202020204" charset="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58" y="233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2.sv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2.sv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2.sv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984660">
            <a:off x="15459392" y="3586957"/>
            <a:ext cx="5029200" cy="4114800"/>
          </a:xfrm>
          <a:custGeom>
            <a:avLst/>
            <a:gdLst/>
            <a:ahLst/>
            <a:cxnLst/>
            <a:rect l="l" t="t" r="r" b="b"/>
            <a:pathLst>
              <a:path w="5029200" h="4114800">
                <a:moveTo>
                  <a:pt x="0" y="0"/>
                </a:moveTo>
                <a:lnTo>
                  <a:pt x="5029200" y="0"/>
                </a:lnTo>
                <a:lnTo>
                  <a:pt x="50292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119339" y="-4507184"/>
            <a:ext cx="10029895" cy="9014368"/>
          </a:xfrm>
          <a:custGeom>
            <a:avLst/>
            <a:gdLst/>
            <a:ahLst/>
            <a:cxnLst/>
            <a:rect l="l" t="t" r="r" b="b"/>
            <a:pathLst>
              <a:path w="10029895" h="9014368">
                <a:moveTo>
                  <a:pt x="0" y="0"/>
                </a:moveTo>
                <a:lnTo>
                  <a:pt x="10029894" y="0"/>
                </a:lnTo>
                <a:lnTo>
                  <a:pt x="10029894" y="9014368"/>
                </a:lnTo>
                <a:lnTo>
                  <a:pt x="0" y="901436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1264648">
            <a:off x="-2042291" y="3086100"/>
            <a:ext cx="5029200" cy="4114800"/>
          </a:xfrm>
          <a:custGeom>
            <a:avLst/>
            <a:gdLst/>
            <a:ahLst/>
            <a:cxnLst/>
            <a:rect l="l" t="t" r="r" b="b"/>
            <a:pathLst>
              <a:path w="5029200" h="4114800">
                <a:moveTo>
                  <a:pt x="0" y="0"/>
                </a:moveTo>
                <a:lnTo>
                  <a:pt x="5029200" y="0"/>
                </a:lnTo>
                <a:lnTo>
                  <a:pt x="50292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5014947" y="4938208"/>
            <a:ext cx="10029895" cy="9014368"/>
          </a:xfrm>
          <a:custGeom>
            <a:avLst/>
            <a:gdLst/>
            <a:ahLst/>
            <a:cxnLst/>
            <a:rect l="l" t="t" r="r" b="b"/>
            <a:pathLst>
              <a:path w="10029895" h="9014368">
                <a:moveTo>
                  <a:pt x="0" y="0"/>
                </a:moveTo>
                <a:lnTo>
                  <a:pt x="10029894" y="0"/>
                </a:lnTo>
                <a:lnTo>
                  <a:pt x="10029894" y="9014368"/>
                </a:lnTo>
                <a:lnTo>
                  <a:pt x="0" y="901436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4584680" y="-2449784"/>
            <a:ext cx="7406640" cy="8229600"/>
          </a:xfrm>
          <a:custGeom>
            <a:avLst/>
            <a:gdLst/>
            <a:ahLst/>
            <a:cxnLst/>
            <a:rect l="l" t="t" r="r" b="b"/>
            <a:pathLst>
              <a:path w="7406640" h="8229600">
                <a:moveTo>
                  <a:pt x="0" y="0"/>
                </a:moveTo>
                <a:lnTo>
                  <a:pt x="7406640" y="0"/>
                </a:lnTo>
                <a:lnTo>
                  <a:pt x="740664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6495018">
            <a:off x="-1249695" y="5438343"/>
            <a:ext cx="7406640" cy="8229600"/>
          </a:xfrm>
          <a:custGeom>
            <a:avLst/>
            <a:gdLst/>
            <a:ahLst/>
            <a:cxnLst/>
            <a:rect l="l" t="t" r="r" b="b"/>
            <a:pathLst>
              <a:path w="7406640" h="8229600">
                <a:moveTo>
                  <a:pt x="0" y="0"/>
                </a:moveTo>
                <a:lnTo>
                  <a:pt x="7406640" y="0"/>
                </a:lnTo>
                <a:lnTo>
                  <a:pt x="740664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810188" y="2607531"/>
            <a:ext cx="16667624" cy="21399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675"/>
              </a:lnSpc>
            </a:pPr>
            <a:r>
              <a:rPr lang="en-US" sz="14500" b="1">
                <a:solidFill>
                  <a:srgbClr val="273384"/>
                </a:solidFill>
                <a:latin typeface="Eczar Bold"/>
                <a:ea typeface="Eczar Bold"/>
                <a:cs typeface="Eczar Bold"/>
                <a:sym typeface="Eczar Bold"/>
              </a:rPr>
              <a:t>PDF TOOLKIT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554146" y="5162247"/>
            <a:ext cx="13179708" cy="1360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409"/>
              </a:lnSpc>
            </a:pPr>
            <a:r>
              <a:rPr lang="en-US" sz="6999" b="1">
                <a:solidFill>
                  <a:srgbClr val="273384"/>
                </a:solidFill>
                <a:latin typeface="Eczar Semi-Bold"/>
                <a:ea typeface="Eczar Semi-Bold"/>
                <a:cs typeface="Eczar Semi-Bold"/>
                <a:sym typeface="Eczar Semi-Bold"/>
              </a:rPr>
              <a:t>1st Semester Jackfruit problem</a:t>
            </a:r>
          </a:p>
        </p:txBody>
      </p:sp>
      <p:sp>
        <p:nvSpPr>
          <p:cNvPr id="10" name="Freeform 10"/>
          <p:cNvSpPr/>
          <p:nvPr/>
        </p:nvSpPr>
        <p:spPr>
          <a:xfrm rot="-2700000">
            <a:off x="-1551070" y="-4895564"/>
            <a:ext cx="7406640" cy="8229600"/>
          </a:xfrm>
          <a:custGeom>
            <a:avLst/>
            <a:gdLst/>
            <a:ahLst/>
            <a:cxnLst/>
            <a:rect l="l" t="t" r="r" b="b"/>
            <a:pathLst>
              <a:path w="7406640" h="8229600">
                <a:moveTo>
                  <a:pt x="0" y="0"/>
                </a:moveTo>
                <a:lnTo>
                  <a:pt x="7406640" y="0"/>
                </a:lnTo>
                <a:lnTo>
                  <a:pt x="740664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-3442328">
            <a:off x="12759754" y="6160928"/>
            <a:ext cx="7406640" cy="8229600"/>
          </a:xfrm>
          <a:custGeom>
            <a:avLst/>
            <a:gdLst/>
            <a:ahLst/>
            <a:cxnLst/>
            <a:rect l="l" t="t" r="r" b="b"/>
            <a:pathLst>
              <a:path w="7406640" h="8229600">
                <a:moveTo>
                  <a:pt x="0" y="0"/>
                </a:moveTo>
                <a:lnTo>
                  <a:pt x="7406640" y="0"/>
                </a:lnTo>
                <a:lnTo>
                  <a:pt x="740664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2746846" y="7304102"/>
            <a:ext cx="12794308" cy="24104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19"/>
              </a:lnSpc>
            </a:pPr>
            <a:r>
              <a:rPr lang="en-US" sz="3999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Group 7 -</a:t>
            </a:r>
          </a:p>
          <a:p>
            <a:pPr algn="ctr">
              <a:lnSpc>
                <a:spcPts val="6519"/>
              </a:lnSpc>
            </a:pPr>
            <a:r>
              <a:rPr lang="en-US" sz="3999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Aparajita Joshi , Archita Agrawal , Arnav Deva , Arnav Yadav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895254">
            <a:off x="16212628" y="5842304"/>
            <a:ext cx="3548560" cy="2903368"/>
          </a:xfrm>
          <a:custGeom>
            <a:avLst/>
            <a:gdLst/>
            <a:ahLst/>
            <a:cxnLst/>
            <a:rect l="l" t="t" r="r" b="b"/>
            <a:pathLst>
              <a:path w="3548560" h="2903368">
                <a:moveTo>
                  <a:pt x="0" y="0"/>
                </a:moveTo>
                <a:lnTo>
                  <a:pt x="3548560" y="0"/>
                </a:lnTo>
                <a:lnTo>
                  <a:pt x="3548560" y="2903368"/>
                </a:lnTo>
                <a:lnTo>
                  <a:pt x="0" y="29033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424568">
            <a:off x="12391678" y="7122963"/>
            <a:ext cx="9152475" cy="8229600"/>
          </a:xfrm>
          <a:custGeom>
            <a:avLst/>
            <a:gdLst/>
            <a:ahLst/>
            <a:cxnLst/>
            <a:rect l="l" t="t" r="r" b="b"/>
            <a:pathLst>
              <a:path w="9152475" h="8229600">
                <a:moveTo>
                  <a:pt x="0" y="0"/>
                </a:moveTo>
                <a:lnTo>
                  <a:pt x="9152475" y="0"/>
                </a:lnTo>
                <a:lnTo>
                  <a:pt x="915247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1587989">
            <a:off x="11830173" y="5498252"/>
            <a:ext cx="7401497" cy="8229600"/>
          </a:xfrm>
          <a:custGeom>
            <a:avLst/>
            <a:gdLst/>
            <a:ahLst/>
            <a:cxnLst/>
            <a:rect l="l" t="t" r="r" b="b"/>
            <a:pathLst>
              <a:path w="7401497" h="8229600">
                <a:moveTo>
                  <a:pt x="0" y="0"/>
                </a:moveTo>
                <a:lnTo>
                  <a:pt x="7401496" y="0"/>
                </a:lnTo>
                <a:lnTo>
                  <a:pt x="740149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5895254">
            <a:off x="-1289031" y="2433504"/>
            <a:ext cx="3548560" cy="2903368"/>
          </a:xfrm>
          <a:custGeom>
            <a:avLst/>
            <a:gdLst/>
            <a:ahLst/>
            <a:cxnLst/>
            <a:rect l="l" t="t" r="r" b="b"/>
            <a:pathLst>
              <a:path w="3548560" h="2903368">
                <a:moveTo>
                  <a:pt x="0" y="0"/>
                </a:moveTo>
                <a:lnTo>
                  <a:pt x="3548560" y="0"/>
                </a:lnTo>
                <a:lnTo>
                  <a:pt x="3548560" y="2903367"/>
                </a:lnTo>
                <a:lnTo>
                  <a:pt x="0" y="29033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3866906">
            <a:off x="-782807" y="-4309805"/>
            <a:ext cx="6545961" cy="8229600"/>
          </a:xfrm>
          <a:custGeom>
            <a:avLst/>
            <a:gdLst/>
            <a:ahLst/>
            <a:cxnLst/>
            <a:rect l="l" t="t" r="r" b="b"/>
            <a:pathLst>
              <a:path w="6545961" h="8229600">
                <a:moveTo>
                  <a:pt x="0" y="0"/>
                </a:moveTo>
                <a:lnTo>
                  <a:pt x="6545961" y="0"/>
                </a:lnTo>
                <a:lnTo>
                  <a:pt x="654596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1114953">
            <a:off x="-2105689" y="-2244530"/>
            <a:ext cx="7401497" cy="8229600"/>
          </a:xfrm>
          <a:custGeom>
            <a:avLst/>
            <a:gdLst/>
            <a:ahLst/>
            <a:cxnLst/>
            <a:rect l="l" t="t" r="r" b="b"/>
            <a:pathLst>
              <a:path w="7401497" h="8229600">
                <a:moveTo>
                  <a:pt x="0" y="0"/>
                </a:moveTo>
                <a:lnTo>
                  <a:pt x="7401496" y="0"/>
                </a:lnTo>
                <a:lnTo>
                  <a:pt x="740149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5198919" y="3081472"/>
            <a:ext cx="7890162" cy="122645"/>
          </a:xfrm>
          <a:custGeom>
            <a:avLst/>
            <a:gdLst/>
            <a:ahLst/>
            <a:cxnLst/>
            <a:rect l="l" t="t" r="r" b="b"/>
            <a:pathLst>
              <a:path w="7890162" h="122645">
                <a:moveTo>
                  <a:pt x="0" y="0"/>
                </a:moveTo>
                <a:lnTo>
                  <a:pt x="7890162" y="0"/>
                </a:lnTo>
                <a:lnTo>
                  <a:pt x="7890162" y="122645"/>
                </a:lnTo>
                <a:lnTo>
                  <a:pt x="0" y="12264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3299542" y="3751837"/>
            <a:ext cx="11688915" cy="57076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52"/>
              </a:lnSpc>
            </a:pPr>
            <a:r>
              <a:rPr lang="en-US" sz="3099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To </a:t>
            </a:r>
            <a:r>
              <a:rPr lang="en-US" sz="3099" b="1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create an unencrypted copy of a password‑protected PDF</a:t>
            </a:r>
            <a:r>
              <a:rPr lang="en-US" sz="3099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.</a:t>
            </a:r>
          </a:p>
          <a:p>
            <a:pPr algn="ctr">
              <a:lnSpc>
                <a:spcPts val="5052"/>
              </a:lnSpc>
            </a:pPr>
            <a:endParaRPr lang="en-US" sz="3099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algn="ctr">
              <a:lnSpc>
                <a:spcPts val="5052"/>
              </a:lnSpc>
            </a:pPr>
            <a:r>
              <a:rPr lang="en-US" sz="3099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The code opens the input PDF. If it is encrypted, it tries to unlock it using the provided password - if decryption fails, it returns False. After successful decryption, it copies all pages into a new writer, saves them to specified path as a normal PDF, and returns True if successful.</a:t>
            </a:r>
          </a:p>
          <a:p>
            <a:pPr algn="ctr">
              <a:lnSpc>
                <a:spcPts val="5052"/>
              </a:lnSpc>
            </a:pPr>
            <a:endParaRPr lang="en-US" sz="3099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algn="ctr">
              <a:lnSpc>
                <a:spcPts val="5052"/>
              </a:lnSpc>
            </a:pPr>
            <a:r>
              <a:rPr lang="en-US" sz="3099" b="1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PdfReader</a:t>
            </a:r>
            <a:r>
              <a:rPr lang="en-US" sz="3099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, </a:t>
            </a:r>
            <a:r>
              <a:rPr lang="en-US" sz="3099" b="1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PdfWriter </a:t>
            </a:r>
            <a:r>
              <a:rPr lang="en-US" sz="3099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functions from </a:t>
            </a:r>
            <a:r>
              <a:rPr lang="en-US" sz="3099" b="1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PyPDF2 </a:t>
            </a:r>
            <a:r>
              <a:rPr lang="en-US" sz="3099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module are used.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249231" y="1307528"/>
            <a:ext cx="9789539" cy="13981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175"/>
              </a:lnSpc>
            </a:pPr>
            <a:r>
              <a:rPr lang="en-US" sz="8799" b="1">
                <a:solidFill>
                  <a:srgbClr val="273384"/>
                </a:solidFill>
                <a:latin typeface="Eczar Bold"/>
                <a:ea typeface="Eczar Bold"/>
                <a:cs typeface="Eczar Bold"/>
                <a:sym typeface="Eczar Bold"/>
              </a:rPr>
              <a:t>Remove Password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901383">
            <a:off x="12060586" y="-1581488"/>
            <a:ext cx="4102262" cy="3356396"/>
          </a:xfrm>
          <a:custGeom>
            <a:avLst/>
            <a:gdLst/>
            <a:ahLst/>
            <a:cxnLst/>
            <a:rect l="l" t="t" r="r" b="b"/>
            <a:pathLst>
              <a:path w="4102262" h="3356396">
                <a:moveTo>
                  <a:pt x="0" y="0"/>
                </a:moveTo>
                <a:lnTo>
                  <a:pt x="4102262" y="0"/>
                </a:lnTo>
                <a:lnTo>
                  <a:pt x="4102262" y="3356397"/>
                </a:lnTo>
                <a:lnTo>
                  <a:pt x="0" y="33563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2699999">
            <a:off x="12948119" y="-1691642"/>
            <a:ext cx="8704023" cy="7826367"/>
          </a:xfrm>
          <a:custGeom>
            <a:avLst/>
            <a:gdLst/>
            <a:ahLst/>
            <a:cxnLst/>
            <a:rect l="l" t="t" r="r" b="b"/>
            <a:pathLst>
              <a:path w="8704023" h="7826367">
                <a:moveTo>
                  <a:pt x="0" y="0"/>
                </a:moveTo>
                <a:lnTo>
                  <a:pt x="8704023" y="0"/>
                </a:lnTo>
                <a:lnTo>
                  <a:pt x="8704023" y="7826367"/>
                </a:lnTo>
                <a:lnTo>
                  <a:pt x="0" y="782636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901383">
            <a:off x="11334656" y="9364732"/>
            <a:ext cx="4102262" cy="3356396"/>
          </a:xfrm>
          <a:custGeom>
            <a:avLst/>
            <a:gdLst/>
            <a:ahLst/>
            <a:cxnLst/>
            <a:rect l="l" t="t" r="r" b="b"/>
            <a:pathLst>
              <a:path w="4102262" h="3356396">
                <a:moveTo>
                  <a:pt x="0" y="0"/>
                </a:moveTo>
                <a:lnTo>
                  <a:pt x="4102262" y="0"/>
                </a:lnTo>
                <a:lnTo>
                  <a:pt x="4102262" y="3356396"/>
                </a:lnTo>
                <a:lnTo>
                  <a:pt x="0" y="33563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3689358">
            <a:off x="12619681" y="6648726"/>
            <a:ext cx="8704023" cy="7826367"/>
          </a:xfrm>
          <a:custGeom>
            <a:avLst/>
            <a:gdLst/>
            <a:ahLst/>
            <a:cxnLst/>
            <a:rect l="l" t="t" r="r" b="b"/>
            <a:pathLst>
              <a:path w="8704023" h="7826367">
                <a:moveTo>
                  <a:pt x="0" y="0"/>
                </a:moveTo>
                <a:lnTo>
                  <a:pt x="8704023" y="0"/>
                </a:lnTo>
                <a:lnTo>
                  <a:pt x="8704023" y="7826368"/>
                </a:lnTo>
                <a:lnTo>
                  <a:pt x="0" y="782636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4517160" y="-3086100"/>
            <a:ext cx="7401497" cy="8229600"/>
          </a:xfrm>
          <a:custGeom>
            <a:avLst/>
            <a:gdLst/>
            <a:ahLst/>
            <a:cxnLst/>
            <a:rect l="l" t="t" r="r" b="b"/>
            <a:pathLst>
              <a:path w="7401497" h="8229600">
                <a:moveTo>
                  <a:pt x="0" y="0"/>
                </a:moveTo>
                <a:lnTo>
                  <a:pt x="7401497" y="0"/>
                </a:lnTo>
                <a:lnTo>
                  <a:pt x="740149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3405389">
            <a:off x="13905467" y="5831318"/>
            <a:ext cx="7645315" cy="8500698"/>
          </a:xfrm>
          <a:custGeom>
            <a:avLst/>
            <a:gdLst/>
            <a:ahLst/>
            <a:cxnLst/>
            <a:rect l="l" t="t" r="r" b="b"/>
            <a:pathLst>
              <a:path w="7645315" h="8500698">
                <a:moveTo>
                  <a:pt x="0" y="0"/>
                </a:moveTo>
                <a:lnTo>
                  <a:pt x="7645316" y="0"/>
                </a:lnTo>
                <a:lnTo>
                  <a:pt x="7645316" y="8500698"/>
                </a:lnTo>
                <a:lnTo>
                  <a:pt x="0" y="850069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3405389">
            <a:off x="3187213" y="-5795695"/>
            <a:ext cx="7645315" cy="8500698"/>
          </a:xfrm>
          <a:custGeom>
            <a:avLst/>
            <a:gdLst/>
            <a:ahLst/>
            <a:cxnLst/>
            <a:rect l="l" t="t" r="r" b="b"/>
            <a:pathLst>
              <a:path w="7645315" h="8500698">
                <a:moveTo>
                  <a:pt x="0" y="0"/>
                </a:moveTo>
                <a:lnTo>
                  <a:pt x="7645315" y="0"/>
                </a:lnTo>
                <a:lnTo>
                  <a:pt x="7645315" y="8500698"/>
                </a:lnTo>
                <a:lnTo>
                  <a:pt x="0" y="850069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8110721" y="1997251"/>
            <a:ext cx="7610903" cy="13593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10559"/>
              </a:lnSpc>
              <a:spcBef>
                <a:spcPct val="0"/>
              </a:spcBef>
            </a:pPr>
            <a:r>
              <a:rPr lang="en-US" sz="8700" b="1" dirty="0">
                <a:solidFill>
                  <a:srgbClr val="273384"/>
                </a:solidFill>
                <a:latin typeface="Eczar Bold"/>
                <a:ea typeface="Eczar Bold"/>
                <a:cs typeface="Eczar Bold"/>
                <a:sym typeface="Eczar Bold"/>
              </a:rPr>
              <a:t>Improvement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335972" y="4118650"/>
            <a:ext cx="7483610" cy="4874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69289" lvl="1" indent="-334645" algn="l">
              <a:lnSpc>
                <a:spcPts val="4339"/>
              </a:lnSpc>
              <a:buFont typeface="Arial"/>
              <a:buChar char="•"/>
            </a:pPr>
            <a:r>
              <a:rPr lang="en-US" sz="3099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Table extraction is only possible if table has clear borders</a:t>
            </a:r>
          </a:p>
          <a:p>
            <a:pPr marL="669289" lvl="1" indent="-334645" algn="l">
              <a:lnSpc>
                <a:spcPts val="4339"/>
              </a:lnSpc>
              <a:buFont typeface="Arial"/>
              <a:buChar char="•"/>
            </a:pPr>
            <a:r>
              <a:rPr lang="en-US" sz="3099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When exporting tables to CSV, formatting such as column widths, fonts, and borders is lost since CSV does not support visual styling</a:t>
            </a:r>
          </a:p>
          <a:p>
            <a:pPr marL="669289" lvl="1" indent="-334645" algn="l">
              <a:lnSpc>
                <a:spcPts val="4339"/>
              </a:lnSpc>
              <a:buFont typeface="Arial"/>
              <a:buChar char="•"/>
            </a:pPr>
            <a:r>
              <a:rPr lang="en-US" sz="3099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Support more file formats, such as exporting tables to Excel (XLSX) and images to ZIP files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87198" y="1997251"/>
            <a:ext cx="6887225" cy="13593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559"/>
              </a:lnSpc>
              <a:spcBef>
                <a:spcPct val="0"/>
              </a:spcBef>
            </a:pPr>
            <a:r>
              <a:rPr lang="en-US" sz="8700" b="1" dirty="0">
                <a:solidFill>
                  <a:srgbClr val="273384"/>
                </a:solidFill>
                <a:latin typeface="Eczar Bold"/>
                <a:ea typeface="Eczar Bold"/>
                <a:cs typeface="Eczar Bold"/>
                <a:sym typeface="Eczar Bold"/>
              </a:rPr>
              <a:t>Challenges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87198" y="4118650"/>
            <a:ext cx="6472257" cy="4331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69289" lvl="1" indent="-334645" algn="l">
              <a:lnSpc>
                <a:spcPts val="4339"/>
              </a:lnSpc>
              <a:buFont typeface="Arial"/>
              <a:buChar char="•"/>
            </a:pPr>
            <a:r>
              <a:rPr lang="en-US" sz="3099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Working with modules previously unknown to us</a:t>
            </a:r>
          </a:p>
          <a:p>
            <a:pPr marL="669289" lvl="1" indent="-334645" algn="l">
              <a:lnSpc>
                <a:spcPts val="4339"/>
              </a:lnSpc>
              <a:buFont typeface="Arial"/>
              <a:buChar char="•"/>
            </a:pPr>
            <a:r>
              <a:rPr lang="en-US" sz="3099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Figuring out how to connect the GUI with the backend efficiently</a:t>
            </a:r>
          </a:p>
          <a:p>
            <a:pPr marL="669289" lvl="1" indent="-334645" algn="l">
              <a:lnSpc>
                <a:spcPts val="4339"/>
              </a:lnSpc>
              <a:buFont typeface="Arial"/>
              <a:buChar char="•"/>
            </a:pPr>
            <a:r>
              <a:rPr lang="en-US" sz="3099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Understanding how temporary files work and ensuring they are used correctly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4990610">
            <a:off x="15773400" y="2529014"/>
            <a:ext cx="5029200" cy="4114800"/>
          </a:xfrm>
          <a:custGeom>
            <a:avLst/>
            <a:gdLst/>
            <a:ahLst/>
            <a:cxnLst/>
            <a:rect l="l" t="t" r="r" b="b"/>
            <a:pathLst>
              <a:path w="5029200" h="4114800">
                <a:moveTo>
                  <a:pt x="0" y="0"/>
                </a:moveTo>
                <a:lnTo>
                  <a:pt x="5029200" y="0"/>
                </a:lnTo>
                <a:lnTo>
                  <a:pt x="50292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2784042">
            <a:off x="-2322434" y="-4207917"/>
            <a:ext cx="9152475" cy="8229600"/>
          </a:xfrm>
          <a:custGeom>
            <a:avLst/>
            <a:gdLst/>
            <a:ahLst/>
            <a:cxnLst/>
            <a:rect l="l" t="t" r="r" b="b"/>
            <a:pathLst>
              <a:path w="9152475" h="8229600">
                <a:moveTo>
                  <a:pt x="0" y="0"/>
                </a:moveTo>
                <a:lnTo>
                  <a:pt x="9152474" y="0"/>
                </a:lnTo>
                <a:lnTo>
                  <a:pt x="915247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6086664">
            <a:off x="-894969" y="2529014"/>
            <a:ext cx="5029200" cy="4114800"/>
          </a:xfrm>
          <a:custGeom>
            <a:avLst/>
            <a:gdLst/>
            <a:ahLst/>
            <a:cxnLst/>
            <a:rect l="l" t="t" r="r" b="b"/>
            <a:pathLst>
              <a:path w="5029200" h="4114800">
                <a:moveTo>
                  <a:pt x="0" y="0"/>
                </a:moveTo>
                <a:lnTo>
                  <a:pt x="5029200" y="0"/>
                </a:lnTo>
                <a:lnTo>
                  <a:pt x="50292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2784042">
            <a:off x="10703442" y="9141854"/>
            <a:ext cx="9152475" cy="8229600"/>
          </a:xfrm>
          <a:custGeom>
            <a:avLst/>
            <a:gdLst/>
            <a:ahLst/>
            <a:cxnLst/>
            <a:rect l="l" t="t" r="r" b="b"/>
            <a:pathLst>
              <a:path w="9152475" h="8229600">
                <a:moveTo>
                  <a:pt x="0" y="0"/>
                </a:moveTo>
                <a:lnTo>
                  <a:pt x="9152474" y="0"/>
                </a:lnTo>
                <a:lnTo>
                  <a:pt x="915247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1358625" y="6172200"/>
            <a:ext cx="7401497" cy="8229600"/>
          </a:xfrm>
          <a:custGeom>
            <a:avLst/>
            <a:gdLst/>
            <a:ahLst/>
            <a:cxnLst/>
            <a:rect l="l" t="t" r="r" b="b"/>
            <a:pathLst>
              <a:path w="7401497" h="8229600">
                <a:moveTo>
                  <a:pt x="0" y="0"/>
                </a:moveTo>
                <a:lnTo>
                  <a:pt x="7401497" y="0"/>
                </a:lnTo>
                <a:lnTo>
                  <a:pt x="740149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1109801">
            <a:off x="6782388" y="8344271"/>
            <a:ext cx="9152475" cy="8229600"/>
          </a:xfrm>
          <a:custGeom>
            <a:avLst/>
            <a:gdLst/>
            <a:ahLst/>
            <a:cxnLst/>
            <a:rect l="l" t="t" r="r" b="b"/>
            <a:pathLst>
              <a:path w="9152475" h="8229600">
                <a:moveTo>
                  <a:pt x="0" y="0"/>
                </a:moveTo>
                <a:lnTo>
                  <a:pt x="9152474" y="0"/>
                </a:lnTo>
                <a:lnTo>
                  <a:pt x="915247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9278873">
            <a:off x="5074209" y="9583599"/>
            <a:ext cx="5029200" cy="4114800"/>
          </a:xfrm>
          <a:custGeom>
            <a:avLst/>
            <a:gdLst/>
            <a:ahLst/>
            <a:cxnLst/>
            <a:rect l="l" t="t" r="r" b="b"/>
            <a:pathLst>
              <a:path w="5029200" h="4114800">
                <a:moveTo>
                  <a:pt x="0" y="0"/>
                </a:moveTo>
                <a:lnTo>
                  <a:pt x="5029200" y="0"/>
                </a:lnTo>
                <a:lnTo>
                  <a:pt x="50292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-1977312" y="-4207917"/>
            <a:ext cx="7401497" cy="8229600"/>
          </a:xfrm>
          <a:custGeom>
            <a:avLst/>
            <a:gdLst/>
            <a:ahLst/>
            <a:cxnLst/>
            <a:rect l="l" t="t" r="r" b="b"/>
            <a:pathLst>
              <a:path w="7401497" h="8229600">
                <a:moveTo>
                  <a:pt x="0" y="0"/>
                </a:moveTo>
                <a:lnTo>
                  <a:pt x="7401497" y="0"/>
                </a:lnTo>
                <a:lnTo>
                  <a:pt x="740149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019076" y="2004994"/>
            <a:ext cx="16230600" cy="1123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880"/>
              </a:lnSpc>
              <a:spcBef>
                <a:spcPct val="0"/>
              </a:spcBef>
            </a:pPr>
            <a:r>
              <a:rPr lang="en-US" sz="7400" b="1">
                <a:solidFill>
                  <a:srgbClr val="273384"/>
                </a:solidFill>
                <a:latin typeface="Eczar Bold"/>
                <a:ea typeface="Eczar Bold"/>
                <a:cs typeface="Eczar Bold"/>
                <a:sym typeface="Eczar Bold"/>
              </a:rPr>
              <a:t>Division of Work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216462" y="3685162"/>
            <a:ext cx="12274176" cy="45686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15"/>
              </a:lnSpc>
            </a:pPr>
            <a:r>
              <a:rPr lang="en-US" sz="3199" b="1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Aparajita Joshi</a:t>
            </a:r>
            <a:r>
              <a:rPr lang="en-US" sz="3199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- Splitting, merging PDFS, PPT</a:t>
            </a:r>
          </a:p>
          <a:p>
            <a:pPr algn="ctr">
              <a:lnSpc>
                <a:spcPts val="5215"/>
              </a:lnSpc>
            </a:pPr>
            <a:endParaRPr lang="en-US" sz="3199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algn="ctr">
              <a:lnSpc>
                <a:spcPts val="5215"/>
              </a:lnSpc>
            </a:pPr>
            <a:r>
              <a:rPr lang="en-US" sz="3199" b="1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Archita Agrawal</a:t>
            </a:r>
            <a:r>
              <a:rPr lang="en-US" sz="3199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- Table extraction, GUI</a:t>
            </a:r>
          </a:p>
          <a:p>
            <a:pPr algn="ctr">
              <a:lnSpc>
                <a:spcPts val="5215"/>
              </a:lnSpc>
            </a:pPr>
            <a:endParaRPr lang="en-US" sz="3199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algn="ctr">
              <a:lnSpc>
                <a:spcPts val="5215"/>
              </a:lnSpc>
            </a:pPr>
            <a:r>
              <a:rPr lang="en-US" sz="3199" b="1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Arnav Deva</a:t>
            </a:r>
            <a:r>
              <a:rPr lang="en-US" sz="3199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- Password protection, password removal, flowchart</a:t>
            </a:r>
          </a:p>
          <a:p>
            <a:pPr algn="ctr">
              <a:lnSpc>
                <a:spcPts val="5215"/>
              </a:lnSpc>
            </a:pPr>
            <a:endParaRPr lang="en-US" sz="3199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algn="ctr">
              <a:lnSpc>
                <a:spcPts val="5215"/>
              </a:lnSpc>
            </a:pPr>
            <a:r>
              <a:rPr lang="en-US" sz="3199" b="1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Arnav Yadav</a:t>
            </a:r>
            <a:r>
              <a:rPr lang="en-US" sz="3199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- Image, final document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4986619">
            <a:off x="-2800762" y="3343677"/>
            <a:ext cx="5029200" cy="4114800"/>
          </a:xfrm>
          <a:custGeom>
            <a:avLst/>
            <a:gdLst/>
            <a:ahLst/>
            <a:cxnLst/>
            <a:rect l="l" t="t" r="r" b="b"/>
            <a:pathLst>
              <a:path w="5029200" h="4114800">
                <a:moveTo>
                  <a:pt x="0" y="0"/>
                </a:moveTo>
                <a:lnTo>
                  <a:pt x="5029200" y="0"/>
                </a:lnTo>
                <a:lnTo>
                  <a:pt x="50292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926706" y="-3752582"/>
            <a:ext cx="9152475" cy="8229600"/>
          </a:xfrm>
          <a:custGeom>
            <a:avLst/>
            <a:gdLst/>
            <a:ahLst/>
            <a:cxnLst/>
            <a:rect l="l" t="t" r="r" b="b"/>
            <a:pathLst>
              <a:path w="9152475" h="8229600">
                <a:moveTo>
                  <a:pt x="0" y="0"/>
                </a:moveTo>
                <a:lnTo>
                  <a:pt x="9152475" y="0"/>
                </a:lnTo>
                <a:lnTo>
                  <a:pt x="915247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10338574">
            <a:off x="4569016" y="-5480084"/>
            <a:ext cx="9152475" cy="8229600"/>
          </a:xfrm>
          <a:custGeom>
            <a:avLst/>
            <a:gdLst/>
            <a:ahLst/>
            <a:cxnLst/>
            <a:rect l="l" t="t" r="r" b="b"/>
            <a:pathLst>
              <a:path w="9152475" h="8229600">
                <a:moveTo>
                  <a:pt x="0" y="0"/>
                </a:moveTo>
                <a:lnTo>
                  <a:pt x="9152475" y="0"/>
                </a:lnTo>
                <a:lnTo>
                  <a:pt x="915247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9024995">
            <a:off x="-2679407" y="-4114800"/>
            <a:ext cx="9152475" cy="8229600"/>
          </a:xfrm>
          <a:custGeom>
            <a:avLst/>
            <a:gdLst/>
            <a:ahLst/>
            <a:cxnLst/>
            <a:rect l="l" t="t" r="r" b="b"/>
            <a:pathLst>
              <a:path w="9152475" h="8229600">
                <a:moveTo>
                  <a:pt x="0" y="0"/>
                </a:moveTo>
                <a:lnTo>
                  <a:pt x="9152474" y="0"/>
                </a:lnTo>
                <a:lnTo>
                  <a:pt x="915247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5936786" flipV="1">
            <a:off x="16141297" y="3404390"/>
            <a:ext cx="5029200" cy="4114800"/>
          </a:xfrm>
          <a:custGeom>
            <a:avLst/>
            <a:gdLst/>
            <a:ahLst/>
            <a:cxnLst/>
            <a:rect l="l" t="t" r="r" b="b"/>
            <a:pathLst>
              <a:path w="5029200" h="4114800">
                <a:moveTo>
                  <a:pt x="0" y="4114800"/>
                </a:moveTo>
                <a:lnTo>
                  <a:pt x="5029200" y="4114800"/>
                </a:lnTo>
                <a:lnTo>
                  <a:pt x="5029200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8180711" y="-4904700"/>
            <a:ext cx="7401497" cy="8229600"/>
          </a:xfrm>
          <a:custGeom>
            <a:avLst/>
            <a:gdLst/>
            <a:ahLst/>
            <a:cxnLst/>
            <a:rect l="l" t="t" r="r" b="b"/>
            <a:pathLst>
              <a:path w="7401497" h="8229600">
                <a:moveTo>
                  <a:pt x="0" y="0"/>
                </a:moveTo>
                <a:lnTo>
                  <a:pt x="7401497" y="0"/>
                </a:lnTo>
                <a:lnTo>
                  <a:pt x="740149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2672048" y="-5018174"/>
            <a:ext cx="7401497" cy="8229600"/>
          </a:xfrm>
          <a:custGeom>
            <a:avLst/>
            <a:gdLst/>
            <a:ahLst/>
            <a:cxnLst/>
            <a:rect l="l" t="t" r="r" b="b"/>
            <a:pathLst>
              <a:path w="7401497" h="8229600">
                <a:moveTo>
                  <a:pt x="0" y="0"/>
                </a:moveTo>
                <a:lnTo>
                  <a:pt x="7401496" y="0"/>
                </a:lnTo>
                <a:lnTo>
                  <a:pt x="740149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6712665">
            <a:off x="-990270" y="7258855"/>
            <a:ext cx="7401497" cy="8229600"/>
          </a:xfrm>
          <a:custGeom>
            <a:avLst/>
            <a:gdLst/>
            <a:ahLst/>
            <a:cxnLst/>
            <a:rect l="l" t="t" r="r" b="b"/>
            <a:pathLst>
              <a:path w="7401497" h="8229600">
                <a:moveTo>
                  <a:pt x="0" y="0"/>
                </a:moveTo>
                <a:lnTo>
                  <a:pt x="7401497" y="0"/>
                </a:lnTo>
                <a:lnTo>
                  <a:pt x="740149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-1846334">
            <a:off x="9995837" y="6172200"/>
            <a:ext cx="7401497" cy="8229600"/>
          </a:xfrm>
          <a:custGeom>
            <a:avLst/>
            <a:gdLst/>
            <a:ahLst/>
            <a:cxnLst/>
            <a:rect l="l" t="t" r="r" b="b"/>
            <a:pathLst>
              <a:path w="7401497" h="8229600">
                <a:moveTo>
                  <a:pt x="0" y="0"/>
                </a:moveTo>
                <a:lnTo>
                  <a:pt x="7401496" y="0"/>
                </a:lnTo>
                <a:lnTo>
                  <a:pt x="740149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2725007" y="4022852"/>
            <a:ext cx="12837986" cy="21555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271"/>
              </a:lnSpc>
            </a:pPr>
            <a:r>
              <a:rPr lang="en-US" sz="13599" b="1">
                <a:solidFill>
                  <a:srgbClr val="273384"/>
                </a:solidFill>
                <a:latin typeface="Eczar Bold"/>
                <a:ea typeface="Eczar Bold"/>
                <a:cs typeface="Eczar Bold"/>
                <a:sym typeface="Eczar Bold"/>
              </a:rPr>
              <a:t>﻿THANK YOU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-2508434" y="-4315657"/>
            <a:ext cx="9454551" cy="11886288"/>
          </a:xfrm>
          <a:custGeom>
            <a:avLst/>
            <a:gdLst/>
            <a:ahLst/>
            <a:cxnLst/>
            <a:rect l="l" t="t" r="r" b="b"/>
            <a:pathLst>
              <a:path w="9454551" h="11886288">
                <a:moveTo>
                  <a:pt x="0" y="0"/>
                </a:moveTo>
                <a:lnTo>
                  <a:pt x="9454552" y="0"/>
                </a:lnTo>
                <a:lnTo>
                  <a:pt x="9454552" y="11886288"/>
                </a:lnTo>
                <a:lnTo>
                  <a:pt x="0" y="118862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8100000">
            <a:off x="2213219" y="2905923"/>
            <a:ext cx="5469632" cy="4475153"/>
          </a:xfrm>
          <a:custGeom>
            <a:avLst/>
            <a:gdLst/>
            <a:ahLst/>
            <a:cxnLst/>
            <a:rect l="l" t="t" r="r" b="b"/>
            <a:pathLst>
              <a:path w="5469632" h="4475153">
                <a:moveTo>
                  <a:pt x="0" y="0"/>
                </a:moveTo>
                <a:lnTo>
                  <a:pt x="5469632" y="0"/>
                </a:lnTo>
                <a:lnTo>
                  <a:pt x="5469632" y="4475154"/>
                </a:lnTo>
                <a:lnTo>
                  <a:pt x="0" y="44751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688427" y="3960126"/>
            <a:ext cx="9152475" cy="8229600"/>
          </a:xfrm>
          <a:custGeom>
            <a:avLst/>
            <a:gdLst/>
            <a:ahLst/>
            <a:cxnLst/>
            <a:rect l="l" t="t" r="r" b="b"/>
            <a:pathLst>
              <a:path w="9152475" h="8229600">
                <a:moveTo>
                  <a:pt x="0" y="0"/>
                </a:moveTo>
                <a:lnTo>
                  <a:pt x="9152474" y="0"/>
                </a:lnTo>
                <a:lnTo>
                  <a:pt x="915247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2938341">
            <a:off x="4404308" y="5806723"/>
            <a:ext cx="9721895" cy="10809612"/>
          </a:xfrm>
          <a:custGeom>
            <a:avLst/>
            <a:gdLst/>
            <a:ahLst/>
            <a:cxnLst/>
            <a:rect l="l" t="t" r="r" b="b"/>
            <a:pathLst>
              <a:path w="9721895" h="10809612">
                <a:moveTo>
                  <a:pt x="0" y="0"/>
                </a:moveTo>
                <a:lnTo>
                  <a:pt x="9721895" y="0"/>
                </a:lnTo>
                <a:lnTo>
                  <a:pt x="9721895" y="10809612"/>
                </a:lnTo>
                <a:lnTo>
                  <a:pt x="0" y="1080961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2672048" y="2558066"/>
            <a:ext cx="7401497" cy="8229600"/>
          </a:xfrm>
          <a:custGeom>
            <a:avLst/>
            <a:gdLst/>
            <a:ahLst/>
            <a:cxnLst/>
            <a:rect l="l" t="t" r="r" b="b"/>
            <a:pathLst>
              <a:path w="7401497" h="8229600">
                <a:moveTo>
                  <a:pt x="0" y="0"/>
                </a:moveTo>
                <a:lnTo>
                  <a:pt x="7401496" y="0"/>
                </a:lnTo>
                <a:lnTo>
                  <a:pt x="740149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1203235">
            <a:off x="156670" y="-1019161"/>
            <a:ext cx="9145556" cy="4738275"/>
          </a:xfrm>
          <a:custGeom>
            <a:avLst/>
            <a:gdLst/>
            <a:ahLst/>
            <a:cxnLst/>
            <a:rect l="l" t="t" r="r" b="b"/>
            <a:pathLst>
              <a:path w="9145556" h="4738275">
                <a:moveTo>
                  <a:pt x="0" y="0"/>
                </a:moveTo>
                <a:lnTo>
                  <a:pt x="9145556" y="0"/>
                </a:lnTo>
                <a:lnTo>
                  <a:pt x="9145556" y="4738275"/>
                </a:lnTo>
                <a:lnTo>
                  <a:pt x="0" y="473827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114609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8273547" y="1680210"/>
            <a:ext cx="9285739" cy="2872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430"/>
              </a:lnSpc>
            </a:pPr>
            <a:r>
              <a:rPr lang="en-US" sz="9000" b="1">
                <a:solidFill>
                  <a:srgbClr val="273384"/>
                </a:solidFill>
                <a:latin typeface="Eczar Bold"/>
                <a:ea typeface="Eczar Bold"/>
                <a:cs typeface="Eczar Bold"/>
                <a:sym typeface="Eczar Bold"/>
              </a:rPr>
              <a:t>PROBLEM STATEMENT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562234" y="5038725"/>
            <a:ext cx="8697066" cy="4265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39"/>
              </a:lnSpc>
            </a:pPr>
            <a:r>
              <a:rPr lang="en-US" sz="3999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To create a tool that performs various functions on a PDF - namely extracting tables and images, splitting and merging PDFs, and adding/removing password protection to a PDF file.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221648" y="5143500"/>
            <a:ext cx="9152475" cy="8229600"/>
          </a:xfrm>
          <a:custGeom>
            <a:avLst/>
            <a:gdLst/>
            <a:ahLst/>
            <a:cxnLst/>
            <a:rect l="l" t="t" r="r" b="b"/>
            <a:pathLst>
              <a:path w="9152475" h="8229600">
                <a:moveTo>
                  <a:pt x="0" y="0"/>
                </a:moveTo>
                <a:lnTo>
                  <a:pt x="9152475" y="0"/>
                </a:lnTo>
                <a:lnTo>
                  <a:pt x="915247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346159" y="3695460"/>
            <a:ext cx="7401497" cy="8229600"/>
          </a:xfrm>
          <a:custGeom>
            <a:avLst/>
            <a:gdLst/>
            <a:ahLst/>
            <a:cxnLst/>
            <a:rect l="l" t="t" r="r" b="b"/>
            <a:pathLst>
              <a:path w="7401497" h="8229600">
                <a:moveTo>
                  <a:pt x="0" y="0"/>
                </a:moveTo>
                <a:lnTo>
                  <a:pt x="7401497" y="0"/>
                </a:lnTo>
                <a:lnTo>
                  <a:pt x="740149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1432000">
            <a:off x="4416227" y="-2152011"/>
            <a:ext cx="5029200" cy="4114800"/>
          </a:xfrm>
          <a:custGeom>
            <a:avLst/>
            <a:gdLst/>
            <a:ahLst/>
            <a:cxnLst/>
            <a:rect l="l" t="t" r="r" b="b"/>
            <a:pathLst>
              <a:path w="5029200" h="4114800">
                <a:moveTo>
                  <a:pt x="0" y="0"/>
                </a:moveTo>
                <a:lnTo>
                  <a:pt x="5029200" y="0"/>
                </a:lnTo>
                <a:lnTo>
                  <a:pt x="50292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8920785" y="1683425"/>
            <a:ext cx="8738565" cy="7168185"/>
            <a:chOff x="0" y="0"/>
            <a:chExt cx="11651420" cy="9557580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1029332" cy="1029332"/>
              <a:chOff x="0" y="0"/>
              <a:chExt cx="6350000" cy="635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D5E7F5"/>
              </a:solidFill>
            </p:spPr>
          </p:sp>
        </p:grpSp>
        <p:sp>
          <p:nvSpPr>
            <p:cNvPr id="8" name="TextBox 8"/>
            <p:cNvSpPr txBox="1"/>
            <p:nvPr/>
          </p:nvSpPr>
          <p:spPr>
            <a:xfrm>
              <a:off x="1887756" y="-151703"/>
              <a:ext cx="9763664" cy="9586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799"/>
                </a:lnSpc>
              </a:pPr>
              <a:r>
                <a:rPr lang="en-US" sz="3399">
                  <a:solidFill>
                    <a:srgbClr val="000000"/>
                  </a:solidFill>
                  <a:latin typeface="Raleway"/>
                  <a:ea typeface="Raleway"/>
                  <a:cs typeface="Raleway"/>
                  <a:sym typeface="Raleway"/>
                </a:rPr>
                <a:t>Table Extraction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51192" y="8317"/>
              <a:ext cx="726948" cy="8698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652"/>
                </a:lnSpc>
              </a:pPr>
              <a:r>
                <a:rPr lang="en-US" sz="3600" b="1">
                  <a:solidFill>
                    <a:srgbClr val="273384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1</a:t>
              </a:r>
            </a:p>
          </p:txBody>
        </p:sp>
        <p:grpSp>
          <p:nvGrpSpPr>
            <p:cNvPr id="10" name="Group 10"/>
            <p:cNvGrpSpPr/>
            <p:nvPr/>
          </p:nvGrpSpPr>
          <p:grpSpPr>
            <a:xfrm>
              <a:off x="0" y="1706454"/>
              <a:ext cx="1029332" cy="1029332"/>
              <a:chOff x="0" y="0"/>
              <a:chExt cx="6350000" cy="635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D5E7F5"/>
              </a:solidFill>
            </p:spPr>
          </p:sp>
        </p:grpSp>
        <p:sp>
          <p:nvSpPr>
            <p:cNvPr id="12" name="TextBox 12"/>
            <p:cNvSpPr txBox="1"/>
            <p:nvPr/>
          </p:nvSpPr>
          <p:spPr>
            <a:xfrm>
              <a:off x="151192" y="1714771"/>
              <a:ext cx="726948" cy="8698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 algn="ctr">
                <a:lnSpc>
                  <a:spcPts val="5652"/>
                </a:lnSpc>
                <a:spcBef>
                  <a:spcPct val="0"/>
                </a:spcBef>
              </a:pPr>
              <a:r>
                <a:rPr lang="en-US" sz="3600" b="1" u="none">
                  <a:solidFill>
                    <a:srgbClr val="273384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2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887756" y="1625955"/>
              <a:ext cx="9763664" cy="9586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799"/>
                </a:lnSpc>
              </a:pPr>
              <a:r>
                <a:rPr lang="en-US" sz="3399">
                  <a:solidFill>
                    <a:srgbClr val="000000"/>
                  </a:solidFill>
                  <a:latin typeface="Raleway"/>
                  <a:ea typeface="Raleway"/>
                  <a:cs typeface="Raleway"/>
                  <a:sym typeface="Raleway"/>
                </a:rPr>
                <a:t>Image Extraction</a:t>
              </a:r>
            </a:p>
          </p:txBody>
        </p:sp>
        <p:grpSp>
          <p:nvGrpSpPr>
            <p:cNvPr id="14" name="Group 14"/>
            <p:cNvGrpSpPr/>
            <p:nvPr/>
          </p:nvGrpSpPr>
          <p:grpSpPr>
            <a:xfrm>
              <a:off x="0" y="3412908"/>
              <a:ext cx="1029332" cy="102933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D5E7F5"/>
              </a:solidFill>
            </p:spPr>
          </p:sp>
        </p:grpSp>
        <p:sp>
          <p:nvSpPr>
            <p:cNvPr id="16" name="TextBox 16"/>
            <p:cNvSpPr txBox="1"/>
            <p:nvPr/>
          </p:nvSpPr>
          <p:spPr>
            <a:xfrm>
              <a:off x="151192" y="3375096"/>
              <a:ext cx="726948" cy="8698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 algn="ctr">
                <a:lnSpc>
                  <a:spcPts val="5652"/>
                </a:lnSpc>
                <a:spcBef>
                  <a:spcPct val="0"/>
                </a:spcBef>
              </a:pPr>
              <a:r>
                <a:rPr lang="en-US" sz="3600" b="1" u="none">
                  <a:solidFill>
                    <a:srgbClr val="273384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3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887756" y="3390914"/>
              <a:ext cx="9763664" cy="9586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799"/>
                </a:lnSpc>
              </a:pPr>
              <a:r>
                <a:rPr lang="en-US" sz="3399">
                  <a:solidFill>
                    <a:srgbClr val="000000"/>
                  </a:solidFill>
                  <a:latin typeface="Raleway"/>
                  <a:ea typeface="Raleway"/>
                  <a:cs typeface="Raleway"/>
                  <a:sym typeface="Raleway"/>
                </a:rPr>
                <a:t>Split PDF</a:t>
              </a:r>
            </a:p>
          </p:txBody>
        </p:sp>
        <p:grpSp>
          <p:nvGrpSpPr>
            <p:cNvPr id="18" name="Group 18"/>
            <p:cNvGrpSpPr/>
            <p:nvPr/>
          </p:nvGrpSpPr>
          <p:grpSpPr>
            <a:xfrm>
              <a:off x="0" y="5119362"/>
              <a:ext cx="1029332" cy="1029332"/>
              <a:chOff x="0" y="0"/>
              <a:chExt cx="6350000" cy="63500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D5E7F5"/>
              </a:solidFill>
            </p:spPr>
          </p:sp>
        </p:grpSp>
        <p:sp>
          <p:nvSpPr>
            <p:cNvPr id="20" name="TextBox 20"/>
            <p:cNvSpPr txBox="1"/>
            <p:nvPr/>
          </p:nvSpPr>
          <p:spPr>
            <a:xfrm>
              <a:off x="151192" y="5074065"/>
              <a:ext cx="726948" cy="8698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 algn="ctr">
                <a:lnSpc>
                  <a:spcPts val="5652"/>
                </a:lnSpc>
                <a:spcBef>
                  <a:spcPct val="0"/>
                </a:spcBef>
              </a:pPr>
              <a:r>
                <a:rPr lang="en-US" sz="3600" b="1" u="none">
                  <a:solidFill>
                    <a:srgbClr val="273384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4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1887756" y="5092372"/>
              <a:ext cx="9763664" cy="9586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799"/>
                </a:lnSpc>
              </a:pPr>
              <a:r>
                <a:rPr lang="en-US" sz="3399">
                  <a:solidFill>
                    <a:srgbClr val="000000"/>
                  </a:solidFill>
                  <a:latin typeface="Raleway"/>
                  <a:ea typeface="Raleway"/>
                  <a:cs typeface="Raleway"/>
                  <a:sym typeface="Raleway"/>
                </a:rPr>
                <a:t>Merge PDFS</a:t>
              </a:r>
            </a:p>
          </p:txBody>
        </p:sp>
        <p:grpSp>
          <p:nvGrpSpPr>
            <p:cNvPr id="22" name="Group 22"/>
            <p:cNvGrpSpPr/>
            <p:nvPr/>
          </p:nvGrpSpPr>
          <p:grpSpPr>
            <a:xfrm>
              <a:off x="0" y="6825816"/>
              <a:ext cx="1029332" cy="1029332"/>
              <a:chOff x="0" y="0"/>
              <a:chExt cx="6350000" cy="63500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D5E7F5"/>
              </a:solidFill>
            </p:spPr>
          </p:sp>
        </p:grpSp>
        <p:sp>
          <p:nvSpPr>
            <p:cNvPr id="24" name="TextBox 24"/>
            <p:cNvSpPr txBox="1"/>
            <p:nvPr/>
          </p:nvSpPr>
          <p:spPr>
            <a:xfrm>
              <a:off x="151192" y="6780519"/>
              <a:ext cx="726948" cy="8698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 algn="ctr">
                <a:lnSpc>
                  <a:spcPts val="5652"/>
                </a:lnSpc>
                <a:spcBef>
                  <a:spcPct val="0"/>
                </a:spcBef>
              </a:pPr>
              <a:r>
                <a:rPr lang="en-US" sz="3600" b="1" u="none">
                  <a:solidFill>
                    <a:srgbClr val="273384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5</a:t>
              </a: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1887756" y="6778086"/>
              <a:ext cx="9763664" cy="9586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799"/>
                </a:lnSpc>
              </a:pPr>
              <a:r>
                <a:rPr lang="en-US" sz="3399">
                  <a:solidFill>
                    <a:srgbClr val="000000"/>
                  </a:solidFill>
                  <a:latin typeface="Raleway"/>
                  <a:ea typeface="Raleway"/>
                  <a:cs typeface="Raleway"/>
                  <a:sym typeface="Raleway"/>
                </a:rPr>
                <a:t>Add Password</a:t>
              </a:r>
            </a:p>
          </p:txBody>
        </p:sp>
        <p:grpSp>
          <p:nvGrpSpPr>
            <p:cNvPr id="26" name="Group 26"/>
            <p:cNvGrpSpPr/>
            <p:nvPr/>
          </p:nvGrpSpPr>
          <p:grpSpPr>
            <a:xfrm>
              <a:off x="0" y="8528248"/>
              <a:ext cx="1029332" cy="1029332"/>
              <a:chOff x="0" y="0"/>
              <a:chExt cx="6350000" cy="63500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D5E7F5"/>
              </a:solidFill>
            </p:spPr>
          </p:sp>
        </p:grpSp>
        <p:sp>
          <p:nvSpPr>
            <p:cNvPr id="28" name="TextBox 28"/>
            <p:cNvSpPr txBox="1"/>
            <p:nvPr/>
          </p:nvSpPr>
          <p:spPr>
            <a:xfrm>
              <a:off x="151192" y="8482951"/>
              <a:ext cx="726948" cy="8698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 algn="ctr">
                <a:lnSpc>
                  <a:spcPts val="5652"/>
                </a:lnSpc>
                <a:spcBef>
                  <a:spcPct val="0"/>
                </a:spcBef>
              </a:pPr>
              <a:r>
                <a:rPr lang="en-US" sz="3600" b="1">
                  <a:solidFill>
                    <a:srgbClr val="273384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6</a:t>
              </a:r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1887756" y="8480518"/>
              <a:ext cx="9763664" cy="9586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799"/>
                </a:lnSpc>
              </a:pPr>
              <a:r>
                <a:rPr lang="en-US" sz="3399">
                  <a:solidFill>
                    <a:srgbClr val="000000"/>
                  </a:solidFill>
                  <a:latin typeface="Raleway"/>
                  <a:ea typeface="Raleway"/>
                  <a:cs typeface="Raleway"/>
                  <a:sym typeface="Raleway"/>
                </a:rPr>
                <a:t>Remove Password</a:t>
              </a:r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1730661" y="2743393"/>
            <a:ext cx="6456699" cy="1333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559"/>
              </a:lnSpc>
              <a:spcBef>
                <a:spcPct val="0"/>
              </a:spcBef>
            </a:pPr>
            <a:r>
              <a:rPr lang="en-US" sz="8799" b="1">
                <a:solidFill>
                  <a:srgbClr val="273384"/>
                </a:solidFill>
                <a:latin typeface="Eczar Bold"/>
                <a:ea typeface="Eczar Bold"/>
                <a:cs typeface="Eczar Bold"/>
                <a:sym typeface="Eczar Bold"/>
              </a:rPr>
              <a:t>Features</a:t>
            </a:r>
          </a:p>
        </p:txBody>
      </p:sp>
      <p:sp>
        <p:nvSpPr>
          <p:cNvPr id="31" name="Freeform 31"/>
          <p:cNvSpPr/>
          <p:nvPr/>
        </p:nvSpPr>
        <p:spPr>
          <a:xfrm rot="-1149178">
            <a:off x="15144750" y="8594576"/>
            <a:ext cx="5029200" cy="4114800"/>
          </a:xfrm>
          <a:custGeom>
            <a:avLst/>
            <a:gdLst/>
            <a:ahLst/>
            <a:cxnLst/>
            <a:rect l="l" t="t" r="r" b="b"/>
            <a:pathLst>
              <a:path w="5029200" h="4114800">
                <a:moveTo>
                  <a:pt x="0" y="0"/>
                </a:moveTo>
                <a:lnTo>
                  <a:pt x="5029200" y="0"/>
                </a:lnTo>
                <a:lnTo>
                  <a:pt x="50292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2" name="Freeform 32"/>
          <p:cNvSpPr/>
          <p:nvPr/>
        </p:nvSpPr>
        <p:spPr>
          <a:xfrm>
            <a:off x="-470670" y="-5686232"/>
            <a:ext cx="7401497" cy="8229600"/>
          </a:xfrm>
          <a:custGeom>
            <a:avLst/>
            <a:gdLst/>
            <a:ahLst/>
            <a:cxnLst/>
            <a:rect l="l" t="t" r="r" b="b"/>
            <a:pathLst>
              <a:path w="7401497" h="8229600">
                <a:moveTo>
                  <a:pt x="0" y="0"/>
                </a:moveTo>
                <a:lnTo>
                  <a:pt x="7401497" y="0"/>
                </a:lnTo>
                <a:lnTo>
                  <a:pt x="740149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3" name="Freeform 33"/>
          <p:cNvSpPr/>
          <p:nvPr/>
        </p:nvSpPr>
        <p:spPr>
          <a:xfrm>
            <a:off x="16014226" y="3644150"/>
            <a:ext cx="5371687" cy="5972688"/>
          </a:xfrm>
          <a:custGeom>
            <a:avLst/>
            <a:gdLst/>
            <a:ahLst/>
            <a:cxnLst/>
            <a:rect l="l" t="t" r="r" b="b"/>
            <a:pathLst>
              <a:path w="5371687" h="5972688">
                <a:moveTo>
                  <a:pt x="0" y="0"/>
                </a:moveTo>
                <a:lnTo>
                  <a:pt x="5371687" y="0"/>
                </a:lnTo>
                <a:lnTo>
                  <a:pt x="5371687" y="5972688"/>
                </a:lnTo>
                <a:lnTo>
                  <a:pt x="0" y="59726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593932">
            <a:off x="12348771" y="-1959981"/>
            <a:ext cx="9152475" cy="8229600"/>
          </a:xfrm>
          <a:custGeom>
            <a:avLst/>
            <a:gdLst/>
            <a:ahLst/>
            <a:cxnLst/>
            <a:rect l="l" t="t" r="r" b="b"/>
            <a:pathLst>
              <a:path w="9152475" h="8229600">
                <a:moveTo>
                  <a:pt x="0" y="0"/>
                </a:moveTo>
                <a:lnTo>
                  <a:pt x="9152475" y="0"/>
                </a:lnTo>
                <a:lnTo>
                  <a:pt x="915247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7000"/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5970019">
            <a:off x="13558552" y="-3859282"/>
            <a:ext cx="7401497" cy="8229600"/>
          </a:xfrm>
          <a:custGeom>
            <a:avLst/>
            <a:gdLst/>
            <a:ahLst/>
            <a:cxnLst/>
            <a:rect l="l" t="t" r="r" b="b"/>
            <a:pathLst>
              <a:path w="7401497" h="8229600">
                <a:moveTo>
                  <a:pt x="0" y="0"/>
                </a:moveTo>
                <a:lnTo>
                  <a:pt x="7401496" y="0"/>
                </a:lnTo>
                <a:lnTo>
                  <a:pt x="740149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1606838" y="9651106"/>
            <a:ext cx="7401497" cy="8229600"/>
          </a:xfrm>
          <a:custGeom>
            <a:avLst/>
            <a:gdLst/>
            <a:ahLst/>
            <a:cxnLst/>
            <a:rect l="l" t="t" r="r" b="b"/>
            <a:pathLst>
              <a:path w="7401497" h="8229600">
                <a:moveTo>
                  <a:pt x="0" y="0"/>
                </a:moveTo>
                <a:lnTo>
                  <a:pt x="7401497" y="0"/>
                </a:lnTo>
                <a:lnTo>
                  <a:pt x="740149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3451795">
            <a:off x="-5080388" y="5141358"/>
            <a:ext cx="9152475" cy="8229600"/>
          </a:xfrm>
          <a:custGeom>
            <a:avLst/>
            <a:gdLst/>
            <a:ahLst/>
            <a:cxnLst/>
            <a:rect l="l" t="t" r="r" b="b"/>
            <a:pathLst>
              <a:path w="9152475" h="8229600">
                <a:moveTo>
                  <a:pt x="0" y="0"/>
                </a:moveTo>
                <a:lnTo>
                  <a:pt x="9152474" y="0"/>
                </a:lnTo>
                <a:lnTo>
                  <a:pt x="915247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4917954">
            <a:off x="-4992845" y="1489398"/>
            <a:ext cx="7401497" cy="8229600"/>
          </a:xfrm>
          <a:custGeom>
            <a:avLst/>
            <a:gdLst/>
            <a:ahLst/>
            <a:cxnLst/>
            <a:rect l="l" t="t" r="r" b="b"/>
            <a:pathLst>
              <a:path w="7401497" h="8229600">
                <a:moveTo>
                  <a:pt x="0" y="0"/>
                </a:moveTo>
                <a:lnTo>
                  <a:pt x="7401497" y="0"/>
                </a:lnTo>
                <a:lnTo>
                  <a:pt x="740149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8272107" y="141218"/>
            <a:ext cx="1743785" cy="1023435"/>
            <a:chOff x="0" y="0"/>
            <a:chExt cx="812800" cy="47703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477036"/>
            </a:xfrm>
            <a:custGeom>
              <a:avLst/>
              <a:gdLst/>
              <a:ahLst/>
              <a:cxnLst/>
              <a:rect l="l" t="t" r="r" b="b"/>
              <a:pathLst>
                <a:path w="812800" h="477036">
                  <a:moveTo>
                    <a:pt x="406400" y="0"/>
                  </a:moveTo>
                  <a:cubicBezTo>
                    <a:pt x="181951" y="0"/>
                    <a:pt x="0" y="106788"/>
                    <a:pt x="0" y="238518"/>
                  </a:cubicBezTo>
                  <a:cubicBezTo>
                    <a:pt x="0" y="370248"/>
                    <a:pt x="181951" y="477036"/>
                    <a:pt x="406400" y="477036"/>
                  </a:cubicBezTo>
                  <a:cubicBezTo>
                    <a:pt x="630849" y="477036"/>
                    <a:pt x="812800" y="370248"/>
                    <a:pt x="812800" y="238518"/>
                  </a:cubicBezTo>
                  <a:cubicBezTo>
                    <a:pt x="812800" y="106788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EFEFE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76200" y="-2903"/>
              <a:ext cx="660400" cy="4352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START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7505700" y="1554384"/>
            <a:ext cx="3086100" cy="1104272"/>
            <a:chOff x="0" y="-7384"/>
            <a:chExt cx="812800" cy="290837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252737"/>
            </a:xfrm>
            <a:custGeom>
              <a:avLst/>
              <a:gdLst/>
              <a:ahLst/>
              <a:cxnLst/>
              <a:rect l="l" t="t" r="r" b="b"/>
              <a:pathLst>
                <a:path w="812800" h="252737">
                  <a:moveTo>
                    <a:pt x="203200" y="0"/>
                  </a:moveTo>
                  <a:lnTo>
                    <a:pt x="812800" y="0"/>
                  </a:lnTo>
                  <a:lnTo>
                    <a:pt x="609600" y="252737"/>
                  </a:lnTo>
                  <a:lnTo>
                    <a:pt x="0" y="252737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EFEFE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101600" y="-7384"/>
              <a:ext cx="609600" cy="2908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r>
                <a:rPr lang="en-US" sz="2199" dirty="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  Display sidebar menu    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-64271" y="3313556"/>
            <a:ext cx="18416541" cy="959803"/>
            <a:chOff x="0" y="0"/>
            <a:chExt cx="24555388" cy="1279737"/>
          </a:xfrm>
        </p:grpSpPr>
        <p:grpSp>
          <p:nvGrpSpPr>
            <p:cNvPr id="14" name="Group 14"/>
            <p:cNvGrpSpPr/>
            <p:nvPr/>
          </p:nvGrpSpPr>
          <p:grpSpPr>
            <a:xfrm>
              <a:off x="12271344" y="0"/>
              <a:ext cx="4114800" cy="1262177"/>
              <a:chOff x="0" y="0"/>
              <a:chExt cx="812800" cy="249319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812800" cy="249319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249319">
                    <a:moveTo>
                      <a:pt x="203200" y="0"/>
                    </a:moveTo>
                    <a:lnTo>
                      <a:pt x="812800" y="0"/>
                    </a:lnTo>
                    <a:lnTo>
                      <a:pt x="609600" y="249319"/>
                    </a:lnTo>
                    <a:lnTo>
                      <a:pt x="0" y="249319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FEFEFE"/>
              </a:solidFill>
              <a:ln w="28575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16" name="TextBox 16"/>
              <p:cNvSpPr txBox="1"/>
              <p:nvPr/>
            </p:nvSpPr>
            <p:spPr>
              <a:xfrm>
                <a:off x="101600" y="-38100"/>
                <a:ext cx="609600" cy="28741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r>
                  <a:rPr lang="en-US" sz="2199">
                    <a:solidFill>
                      <a:srgbClr val="000000"/>
                    </a:solidFill>
                    <a:latin typeface="Canva Sans"/>
                    <a:ea typeface="Canva Sans"/>
                    <a:cs typeface="Canva Sans"/>
                    <a:sym typeface="Canva Sans"/>
                  </a:rPr>
                  <a:t>Upload files</a:t>
                </a:r>
              </a:p>
            </p:txBody>
          </p:sp>
        </p:grpSp>
        <p:grpSp>
          <p:nvGrpSpPr>
            <p:cNvPr id="17" name="Group 17"/>
            <p:cNvGrpSpPr/>
            <p:nvPr/>
          </p:nvGrpSpPr>
          <p:grpSpPr>
            <a:xfrm>
              <a:off x="8156544" y="0"/>
              <a:ext cx="4114800" cy="1262177"/>
              <a:chOff x="0" y="0"/>
              <a:chExt cx="812800" cy="249319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812800" cy="249319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249319">
                    <a:moveTo>
                      <a:pt x="203200" y="0"/>
                    </a:moveTo>
                    <a:lnTo>
                      <a:pt x="812800" y="0"/>
                    </a:lnTo>
                    <a:lnTo>
                      <a:pt x="609600" y="249319"/>
                    </a:lnTo>
                    <a:lnTo>
                      <a:pt x="0" y="249319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FEFEFE"/>
              </a:solidFill>
              <a:ln w="28575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19" name="TextBox 19"/>
              <p:cNvSpPr txBox="1"/>
              <p:nvPr/>
            </p:nvSpPr>
            <p:spPr>
              <a:xfrm>
                <a:off x="101600" y="-38100"/>
                <a:ext cx="609600" cy="28741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r>
                  <a:rPr lang="en-US" sz="2199">
                    <a:solidFill>
                      <a:srgbClr val="000000"/>
                    </a:solidFill>
                    <a:latin typeface="Canva Sans"/>
                    <a:ea typeface="Canva Sans"/>
                    <a:cs typeface="Canva Sans"/>
                    <a:sym typeface="Canva Sans"/>
                  </a:rPr>
                  <a:t>Upload PDF</a:t>
                </a:r>
              </a:p>
            </p:txBody>
          </p:sp>
        </p:grpSp>
        <p:grpSp>
          <p:nvGrpSpPr>
            <p:cNvPr id="20" name="Group 20"/>
            <p:cNvGrpSpPr/>
            <p:nvPr/>
          </p:nvGrpSpPr>
          <p:grpSpPr>
            <a:xfrm>
              <a:off x="4102100" y="0"/>
              <a:ext cx="4114800" cy="1262177"/>
              <a:chOff x="0" y="0"/>
              <a:chExt cx="812800" cy="249319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812800" cy="249319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249319">
                    <a:moveTo>
                      <a:pt x="203200" y="0"/>
                    </a:moveTo>
                    <a:lnTo>
                      <a:pt x="812800" y="0"/>
                    </a:lnTo>
                    <a:lnTo>
                      <a:pt x="609600" y="249319"/>
                    </a:lnTo>
                    <a:lnTo>
                      <a:pt x="0" y="249319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FEFEFE"/>
              </a:solidFill>
              <a:ln w="28575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22" name="TextBox 22"/>
              <p:cNvSpPr txBox="1"/>
              <p:nvPr/>
            </p:nvSpPr>
            <p:spPr>
              <a:xfrm>
                <a:off x="101600" y="-38100"/>
                <a:ext cx="609600" cy="28741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r>
                  <a:rPr lang="en-US" sz="2199">
                    <a:solidFill>
                      <a:srgbClr val="000000"/>
                    </a:solidFill>
                    <a:latin typeface="Canva Sans"/>
                    <a:ea typeface="Canva Sans"/>
                    <a:cs typeface="Canva Sans"/>
                    <a:sym typeface="Canva Sans"/>
                  </a:rPr>
                  <a:t>Upload PDF</a:t>
                </a:r>
              </a:p>
            </p:txBody>
          </p:sp>
        </p:grpSp>
        <p:grpSp>
          <p:nvGrpSpPr>
            <p:cNvPr id="23" name="Group 23"/>
            <p:cNvGrpSpPr/>
            <p:nvPr/>
          </p:nvGrpSpPr>
          <p:grpSpPr>
            <a:xfrm>
              <a:off x="0" y="255"/>
              <a:ext cx="4114800" cy="1262177"/>
              <a:chOff x="0" y="0"/>
              <a:chExt cx="812800" cy="249319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812800" cy="249319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249319">
                    <a:moveTo>
                      <a:pt x="203200" y="0"/>
                    </a:moveTo>
                    <a:lnTo>
                      <a:pt x="812800" y="0"/>
                    </a:lnTo>
                    <a:lnTo>
                      <a:pt x="609600" y="249319"/>
                    </a:lnTo>
                    <a:lnTo>
                      <a:pt x="0" y="249319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FEFEFE"/>
              </a:solidFill>
              <a:ln w="28575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25" name="TextBox 25"/>
              <p:cNvSpPr txBox="1"/>
              <p:nvPr/>
            </p:nvSpPr>
            <p:spPr>
              <a:xfrm>
                <a:off x="101600" y="-38100"/>
                <a:ext cx="609600" cy="28741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r>
                  <a:rPr lang="en-US" sz="2199">
                    <a:solidFill>
                      <a:srgbClr val="000000"/>
                    </a:solidFill>
                    <a:latin typeface="Canva Sans"/>
                    <a:ea typeface="Canva Sans"/>
                    <a:cs typeface="Canva Sans"/>
                    <a:sym typeface="Canva Sans"/>
                  </a:rPr>
                  <a:t>Upload PDF</a:t>
                </a:r>
              </a:p>
            </p:txBody>
          </p:sp>
        </p:grpSp>
        <p:grpSp>
          <p:nvGrpSpPr>
            <p:cNvPr id="26" name="Group 26"/>
            <p:cNvGrpSpPr/>
            <p:nvPr/>
          </p:nvGrpSpPr>
          <p:grpSpPr>
            <a:xfrm>
              <a:off x="20440588" y="0"/>
              <a:ext cx="4114800" cy="1279482"/>
              <a:chOff x="0" y="0"/>
              <a:chExt cx="812800" cy="252737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812800" cy="252737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252737">
                    <a:moveTo>
                      <a:pt x="203200" y="0"/>
                    </a:moveTo>
                    <a:lnTo>
                      <a:pt x="812800" y="0"/>
                    </a:lnTo>
                    <a:lnTo>
                      <a:pt x="609600" y="252737"/>
                    </a:lnTo>
                    <a:lnTo>
                      <a:pt x="0" y="252737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FEFEFE"/>
              </a:solidFill>
              <a:ln w="28575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28" name="TextBox 28"/>
              <p:cNvSpPr txBox="1"/>
              <p:nvPr/>
            </p:nvSpPr>
            <p:spPr>
              <a:xfrm>
                <a:off x="101600" y="-38100"/>
                <a:ext cx="609600" cy="29083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r>
                  <a:rPr lang="en-US" sz="2199">
                    <a:solidFill>
                      <a:srgbClr val="000000"/>
                    </a:solidFill>
                    <a:latin typeface="Canva Sans"/>
                    <a:ea typeface="Canva Sans"/>
                    <a:cs typeface="Canva Sans"/>
                    <a:sym typeface="Canva Sans"/>
                  </a:rPr>
                  <a:t>Upload password</a:t>
                </a:r>
              </a:p>
            </p:txBody>
          </p:sp>
        </p:grpSp>
        <p:grpSp>
          <p:nvGrpSpPr>
            <p:cNvPr id="29" name="Group 29"/>
            <p:cNvGrpSpPr/>
            <p:nvPr/>
          </p:nvGrpSpPr>
          <p:grpSpPr>
            <a:xfrm>
              <a:off x="16325788" y="255"/>
              <a:ext cx="4114800" cy="1279482"/>
              <a:chOff x="0" y="0"/>
              <a:chExt cx="812800" cy="252737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0" y="0"/>
                <a:ext cx="812800" cy="252737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252737">
                    <a:moveTo>
                      <a:pt x="203200" y="0"/>
                    </a:moveTo>
                    <a:lnTo>
                      <a:pt x="812800" y="0"/>
                    </a:lnTo>
                    <a:lnTo>
                      <a:pt x="609600" y="252737"/>
                    </a:lnTo>
                    <a:lnTo>
                      <a:pt x="0" y="252737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FEFEFE"/>
              </a:solidFill>
              <a:ln w="28575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31" name="TextBox 31"/>
              <p:cNvSpPr txBox="1"/>
              <p:nvPr/>
            </p:nvSpPr>
            <p:spPr>
              <a:xfrm>
                <a:off x="101600" y="-38100"/>
                <a:ext cx="609600" cy="29083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r>
                  <a:rPr lang="en-US" sz="2199">
                    <a:solidFill>
                      <a:srgbClr val="000000"/>
                    </a:solidFill>
                    <a:latin typeface="Canva Sans"/>
                    <a:ea typeface="Canva Sans"/>
                    <a:cs typeface="Canva Sans"/>
                    <a:sym typeface="Canva Sans"/>
                  </a:rPr>
                  <a:t>Upload password</a:t>
                </a:r>
              </a:p>
            </p:txBody>
          </p:sp>
        </p:grpSp>
      </p:grpSp>
      <p:grpSp>
        <p:nvGrpSpPr>
          <p:cNvPr id="32" name="Group 32"/>
          <p:cNvGrpSpPr/>
          <p:nvPr/>
        </p:nvGrpSpPr>
        <p:grpSpPr>
          <a:xfrm>
            <a:off x="340861" y="4779417"/>
            <a:ext cx="2276074" cy="933654"/>
            <a:chOff x="0" y="0"/>
            <a:chExt cx="599460" cy="245901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599460" cy="245901"/>
            </a:xfrm>
            <a:custGeom>
              <a:avLst/>
              <a:gdLst/>
              <a:ahLst/>
              <a:cxnLst/>
              <a:rect l="l" t="t" r="r" b="b"/>
              <a:pathLst>
                <a:path w="599460" h="245901">
                  <a:moveTo>
                    <a:pt x="0" y="0"/>
                  </a:moveTo>
                  <a:lnTo>
                    <a:pt x="599460" y="0"/>
                  </a:lnTo>
                  <a:lnTo>
                    <a:pt x="599460" y="245901"/>
                  </a:lnTo>
                  <a:lnTo>
                    <a:pt x="0" y="245901"/>
                  </a:lnTo>
                  <a:close/>
                </a:path>
              </a:pathLst>
            </a:custGeom>
            <a:solidFill>
              <a:srgbClr val="FEFEFE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34" name="TextBox 34"/>
            <p:cNvSpPr txBox="1"/>
            <p:nvPr/>
          </p:nvSpPr>
          <p:spPr>
            <a:xfrm>
              <a:off x="0" y="-38100"/>
              <a:ext cx="599460" cy="2840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r>
                <a:rPr lang="en-US" sz="21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Save temp file</a:t>
              </a:r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12584965" y="4778970"/>
            <a:ext cx="2276074" cy="933654"/>
            <a:chOff x="0" y="0"/>
            <a:chExt cx="599460" cy="245901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599460" cy="245901"/>
            </a:xfrm>
            <a:custGeom>
              <a:avLst/>
              <a:gdLst/>
              <a:ahLst/>
              <a:cxnLst/>
              <a:rect l="l" t="t" r="r" b="b"/>
              <a:pathLst>
                <a:path w="599460" h="245901">
                  <a:moveTo>
                    <a:pt x="0" y="0"/>
                  </a:moveTo>
                  <a:lnTo>
                    <a:pt x="599460" y="0"/>
                  </a:lnTo>
                  <a:lnTo>
                    <a:pt x="599460" y="245901"/>
                  </a:lnTo>
                  <a:lnTo>
                    <a:pt x="0" y="245901"/>
                  </a:lnTo>
                  <a:close/>
                </a:path>
              </a:pathLst>
            </a:custGeom>
            <a:solidFill>
              <a:srgbClr val="FEFEFE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37" name="TextBox 37"/>
            <p:cNvSpPr txBox="1"/>
            <p:nvPr/>
          </p:nvSpPr>
          <p:spPr>
            <a:xfrm>
              <a:off x="0" y="-38100"/>
              <a:ext cx="599460" cy="2840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r>
                <a:rPr lang="en-US" sz="21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Save temp file</a:t>
              </a:r>
            </a:p>
          </p:txBody>
        </p:sp>
      </p:grpSp>
      <p:grpSp>
        <p:nvGrpSpPr>
          <p:cNvPr id="38" name="Group 38"/>
          <p:cNvGrpSpPr/>
          <p:nvPr/>
        </p:nvGrpSpPr>
        <p:grpSpPr>
          <a:xfrm>
            <a:off x="3415248" y="4778970"/>
            <a:ext cx="2276074" cy="933654"/>
            <a:chOff x="0" y="0"/>
            <a:chExt cx="599460" cy="245901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599460" cy="245901"/>
            </a:xfrm>
            <a:custGeom>
              <a:avLst/>
              <a:gdLst/>
              <a:ahLst/>
              <a:cxnLst/>
              <a:rect l="l" t="t" r="r" b="b"/>
              <a:pathLst>
                <a:path w="599460" h="245901">
                  <a:moveTo>
                    <a:pt x="0" y="0"/>
                  </a:moveTo>
                  <a:lnTo>
                    <a:pt x="599460" y="0"/>
                  </a:lnTo>
                  <a:lnTo>
                    <a:pt x="599460" y="245901"/>
                  </a:lnTo>
                  <a:lnTo>
                    <a:pt x="0" y="245901"/>
                  </a:lnTo>
                  <a:close/>
                </a:path>
              </a:pathLst>
            </a:custGeom>
            <a:solidFill>
              <a:srgbClr val="FEFEFE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40" name="TextBox 40"/>
            <p:cNvSpPr txBox="1"/>
            <p:nvPr/>
          </p:nvSpPr>
          <p:spPr>
            <a:xfrm>
              <a:off x="0" y="-38100"/>
              <a:ext cx="599460" cy="2840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r>
                <a:rPr lang="en-US" sz="21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Save temp file</a:t>
              </a:r>
            </a:p>
          </p:txBody>
        </p:sp>
      </p:grpSp>
      <p:grpSp>
        <p:nvGrpSpPr>
          <p:cNvPr id="41" name="Group 41"/>
          <p:cNvGrpSpPr/>
          <p:nvPr/>
        </p:nvGrpSpPr>
        <p:grpSpPr>
          <a:xfrm>
            <a:off x="9544585" y="4778970"/>
            <a:ext cx="2276074" cy="933654"/>
            <a:chOff x="0" y="0"/>
            <a:chExt cx="599460" cy="245901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599460" cy="245901"/>
            </a:xfrm>
            <a:custGeom>
              <a:avLst/>
              <a:gdLst/>
              <a:ahLst/>
              <a:cxnLst/>
              <a:rect l="l" t="t" r="r" b="b"/>
              <a:pathLst>
                <a:path w="599460" h="245901">
                  <a:moveTo>
                    <a:pt x="0" y="0"/>
                  </a:moveTo>
                  <a:lnTo>
                    <a:pt x="599460" y="0"/>
                  </a:lnTo>
                  <a:lnTo>
                    <a:pt x="599460" y="245901"/>
                  </a:lnTo>
                  <a:lnTo>
                    <a:pt x="0" y="245901"/>
                  </a:lnTo>
                  <a:close/>
                </a:path>
              </a:pathLst>
            </a:custGeom>
            <a:solidFill>
              <a:srgbClr val="FEFEFE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43" name="TextBox 43"/>
            <p:cNvSpPr txBox="1"/>
            <p:nvPr/>
          </p:nvSpPr>
          <p:spPr>
            <a:xfrm>
              <a:off x="0" y="-38100"/>
              <a:ext cx="599460" cy="2840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r>
                <a:rPr lang="en-US" sz="21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Save temp files</a:t>
              </a:r>
            </a:p>
          </p:txBody>
        </p:sp>
      </p:grpSp>
      <p:grpSp>
        <p:nvGrpSpPr>
          <p:cNvPr id="44" name="Group 44"/>
          <p:cNvGrpSpPr/>
          <p:nvPr/>
        </p:nvGrpSpPr>
        <p:grpSpPr>
          <a:xfrm>
            <a:off x="6458485" y="4778970"/>
            <a:ext cx="2276074" cy="933654"/>
            <a:chOff x="0" y="0"/>
            <a:chExt cx="599460" cy="245901"/>
          </a:xfrm>
        </p:grpSpPr>
        <p:sp>
          <p:nvSpPr>
            <p:cNvPr id="45" name="Freeform 45"/>
            <p:cNvSpPr/>
            <p:nvPr/>
          </p:nvSpPr>
          <p:spPr>
            <a:xfrm>
              <a:off x="0" y="0"/>
              <a:ext cx="599460" cy="245901"/>
            </a:xfrm>
            <a:custGeom>
              <a:avLst/>
              <a:gdLst/>
              <a:ahLst/>
              <a:cxnLst/>
              <a:rect l="l" t="t" r="r" b="b"/>
              <a:pathLst>
                <a:path w="599460" h="245901">
                  <a:moveTo>
                    <a:pt x="0" y="0"/>
                  </a:moveTo>
                  <a:lnTo>
                    <a:pt x="599460" y="0"/>
                  </a:lnTo>
                  <a:lnTo>
                    <a:pt x="599460" y="245901"/>
                  </a:lnTo>
                  <a:lnTo>
                    <a:pt x="0" y="245901"/>
                  </a:lnTo>
                  <a:close/>
                </a:path>
              </a:pathLst>
            </a:custGeom>
            <a:solidFill>
              <a:srgbClr val="FEFEFE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46" name="TextBox 46"/>
            <p:cNvSpPr txBox="1"/>
            <p:nvPr/>
          </p:nvSpPr>
          <p:spPr>
            <a:xfrm>
              <a:off x="0" y="-38100"/>
              <a:ext cx="599460" cy="2840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r>
                <a:rPr lang="en-US" sz="21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Save temp file</a:t>
              </a:r>
            </a:p>
          </p:txBody>
        </p:sp>
      </p:grpSp>
      <p:grpSp>
        <p:nvGrpSpPr>
          <p:cNvPr id="47" name="Group 47"/>
          <p:cNvGrpSpPr/>
          <p:nvPr/>
        </p:nvGrpSpPr>
        <p:grpSpPr>
          <a:xfrm>
            <a:off x="15671065" y="4778970"/>
            <a:ext cx="2276074" cy="933654"/>
            <a:chOff x="0" y="0"/>
            <a:chExt cx="599460" cy="245901"/>
          </a:xfrm>
        </p:grpSpPr>
        <p:sp>
          <p:nvSpPr>
            <p:cNvPr id="48" name="Freeform 48"/>
            <p:cNvSpPr/>
            <p:nvPr/>
          </p:nvSpPr>
          <p:spPr>
            <a:xfrm>
              <a:off x="0" y="0"/>
              <a:ext cx="599460" cy="245901"/>
            </a:xfrm>
            <a:custGeom>
              <a:avLst/>
              <a:gdLst/>
              <a:ahLst/>
              <a:cxnLst/>
              <a:rect l="l" t="t" r="r" b="b"/>
              <a:pathLst>
                <a:path w="599460" h="245901">
                  <a:moveTo>
                    <a:pt x="0" y="0"/>
                  </a:moveTo>
                  <a:lnTo>
                    <a:pt x="599460" y="0"/>
                  </a:lnTo>
                  <a:lnTo>
                    <a:pt x="599460" y="245901"/>
                  </a:lnTo>
                  <a:lnTo>
                    <a:pt x="0" y="245901"/>
                  </a:lnTo>
                  <a:close/>
                </a:path>
              </a:pathLst>
            </a:custGeom>
            <a:solidFill>
              <a:srgbClr val="FEFEFE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49" name="TextBox 49"/>
            <p:cNvSpPr txBox="1"/>
            <p:nvPr/>
          </p:nvSpPr>
          <p:spPr>
            <a:xfrm>
              <a:off x="0" y="-38100"/>
              <a:ext cx="599460" cy="2840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r>
                <a:rPr lang="en-US" sz="21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Save temp file</a:t>
              </a:r>
            </a:p>
          </p:txBody>
        </p:sp>
      </p:grpSp>
      <p:grpSp>
        <p:nvGrpSpPr>
          <p:cNvPr id="50" name="Group 50"/>
          <p:cNvGrpSpPr/>
          <p:nvPr/>
        </p:nvGrpSpPr>
        <p:grpSpPr>
          <a:xfrm>
            <a:off x="340719" y="6217896"/>
            <a:ext cx="17606561" cy="959611"/>
            <a:chOff x="0" y="0"/>
            <a:chExt cx="23475415" cy="1279482"/>
          </a:xfrm>
        </p:grpSpPr>
        <p:grpSp>
          <p:nvGrpSpPr>
            <p:cNvPr id="51" name="Group 51"/>
            <p:cNvGrpSpPr/>
            <p:nvPr/>
          </p:nvGrpSpPr>
          <p:grpSpPr>
            <a:xfrm>
              <a:off x="0" y="0"/>
              <a:ext cx="3034765" cy="1279482"/>
              <a:chOff x="0" y="0"/>
              <a:chExt cx="599460" cy="252737"/>
            </a:xfrm>
          </p:grpSpPr>
          <p:sp>
            <p:nvSpPr>
              <p:cNvPr id="52" name="Freeform 52"/>
              <p:cNvSpPr/>
              <p:nvPr/>
            </p:nvSpPr>
            <p:spPr>
              <a:xfrm>
                <a:off x="0" y="0"/>
                <a:ext cx="599460" cy="252737"/>
              </a:xfrm>
              <a:custGeom>
                <a:avLst/>
                <a:gdLst/>
                <a:ahLst/>
                <a:cxnLst/>
                <a:rect l="l" t="t" r="r" b="b"/>
                <a:pathLst>
                  <a:path w="599460" h="252737">
                    <a:moveTo>
                      <a:pt x="0" y="0"/>
                    </a:moveTo>
                    <a:lnTo>
                      <a:pt x="599460" y="0"/>
                    </a:lnTo>
                    <a:lnTo>
                      <a:pt x="599460" y="252737"/>
                    </a:lnTo>
                    <a:lnTo>
                      <a:pt x="0" y="252737"/>
                    </a:lnTo>
                    <a:close/>
                  </a:path>
                </a:pathLst>
              </a:custGeom>
              <a:solidFill>
                <a:srgbClr val="FEFEFE"/>
              </a:solidFill>
              <a:ln w="28575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53" name="TextBox 53"/>
              <p:cNvSpPr txBox="1"/>
              <p:nvPr/>
            </p:nvSpPr>
            <p:spPr>
              <a:xfrm>
                <a:off x="0" y="-38100"/>
                <a:ext cx="599460" cy="29083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r>
                  <a:rPr lang="en-US" sz="2199">
                    <a:solidFill>
                      <a:srgbClr val="000000"/>
                    </a:solidFill>
                    <a:latin typeface="Canva Sans"/>
                    <a:ea typeface="Canva Sans"/>
                    <a:cs typeface="Canva Sans"/>
                    <a:sym typeface="Canva Sans"/>
                  </a:rPr>
                  <a:t>Call</a:t>
                </a:r>
              </a:p>
              <a:p>
                <a:pPr algn="ctr">
                  <a:lnSpc>
                    <a:spcPts val="3079"/>
                  </a:lnSpc>
                </a:pPr>
                <a:r>
                  <a:rPr lang="en-US" sz="2199">
                    <a:solidFill>
                      <a:srgbClr val="000000"/>
                    </a:solidFill>
                    <a:latin typeface="Canva Sans"/>
                    <a:ea typeface="Canva Sans"/>
                    <a:cs typeface="Canva Sans"/>
                    <a:sym typeface="Canva Sans"/>
                  </a:rPr>
                  <a:t>extract_tables</a:t>
                </a:r>
              </a:p>
            </p:txBody>
          </p:sp>
        </p:grpSp>
        <p:grpSp>
          <p:nvGrpSpPr>
            <p:cNvPr id="54" name="Group 54"/>
            <p:cNvGrpSpPr/>
            <p:nvPr/>
          </p:nvGrpSpPr>
          <p:grpSpPr>
            <a:xfrm>
              <a:off x="16325850" y="0"/>
              <a:ext cx="3034765" cy="1279482"/>
              <a:chOff x="0" y="0"/>
              <a:chExt cx="599460" cy="252737"/>
            </a:xfrm>
          </p:grpSpPr>
          <p:sp>
            <p:nvSpPr>
              <p:cNvPr id="55" name="Freeform 55"/>
              <p:cNvSpPr/>
              <p:nvPr/>
            </p:nvSpPr>
            <p:spPr>
              <a:xfrm>
                <a:off x="0" y="0"/>
                <a:ext cx="599460" cy="252737"/>
              </a:xfrm>
              <a:custGeom>
                <a:avLst/>
                <a:gdLst/>
                <a:ahLst/>
                <a:cxnLst/>
                <a:rect l="l" t="t" r="r" b="b"/>
                <a:pathLst>
                  <a:path w="599460" h="252737">
                    <a:moveTo>
                      <a:pt x="0" y="0"/>
                    </a:moveTo>
                    <a:lnTo>
                      <a:pt x="599460" y="0"/>
                    </a:lnTo>
                    <a:lnTo>
                      <a:pt x="599460" y="252737"/>
                    </a:lnTo>
                    <a:lnTo>
                      <a:pt x="0" y="252737"/>
                    </a:lnTo>
                    <a:close/>
                  </a:path>
                </a:pathLst>
              </a:custGeom>
              <a:solidFill>
                <a:srgbClr val="FEFEFE"/>
              </a:solidFill>
              <a:ln w="28575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56" name="TextBox 56"/>
              <p:cNvSpPr txBox="1"/>
              <p:nvPr/>
            </p:nvSpPr>
            <p:spPr>
              <a:xfrm>
                <a:off x="0" y="-38100"/>
                <a:ext cx="599460" cy="29083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r>
                  <a:rPr lang="en-US" sz="2199">
                    <a:solidFill>
                      <a:srgbClr val="000000"/>
                    </a:solidFill>
                    <a:latin typeface="Canva Sans"/>
                    <a:ea typeface="Canva Sans"/>
                    <a:cs typeface="Canva Sans"/>
                    <a:sym typeface="Canva Sans"/>
                  </a:rPr>
                  <a:t>Call</a:t>
                </a:r>
              </a:p>
              <a:p>
                <a:pPr algn="ctr">
                  <a:lnSpc>
                    <a:spcPts val="3079"/>
                  </a:lnSpc>
                </a:pPr>
                <a:r>
                  <a:rPr lang="en-US" sz="2199">
                    <a:solidFill>
                      <a:srgbClr val="000000"/>
                    </a:solidFill>
                    <a:latin typeface="Canva Sans"/>
                    <a:ea typeface="Canva Sans"/>
                    <a:cs typeface="Canva Sans"/>
                    <a:sym typeface="Canva Sans"/>
                  </a:rPr>
                  <a:t>encrypt_pdf</a:t>
                </a:r>
              </a:p>
            </p:txBody>
          </p:sp>
        </p:grpSp>
        <p:grpSp>
          <p:nvGrpSpPr>
            <p:cNvPr id="57" name="Group 57"/>
            <p:cNvGrpSpPr/>
            <p:nvPr/>
          </p:nvGrpSpPr>
          <p:grpSpPr>
            <a:xfrm>
              <a:off x="12272010" y="0"/>
              <a:ext cx="3034765" cy="1279482"/>
              <a:chOff x="0" y="0"/>
              <a:chExt cx="599460" cy="252737"/>
            </a:xfrm>
          </p:grpSpPr>
          <p:sp>
            <p:nvSpPr>
              <p:cNvPr id="58" name="Freeform 58"/>
              <p:cNvSpPr/>
              <p:nvPr/>
            </p:nvSpPr>
            <p:spPr>
              <a:xfrm>
                <a:off x="0" y="0"/>
                <a:ext cx="599460" cy="252737"/>
              </a:xfrm>
              <a:custGeom>
                <a:avLst/>
                <a:gdLst/>
                <a:ahLst/>
                <a:cxnLst/>
                <a:rect l="l" t="t" r="r" b="b"/>
                <a:pathLst>
                  <a:path w="599460" h="252737">
                    <a:moveTo>
                      <a:pt x="0" y="0"/>
                    </a:moveTo>
                    <a:lnTo>
                      <a:pt x="599460" y="0"/>
                    </a:lnTo>
                    <a:lnTo>
                      <a:pt x="599460" y="252737"/>
                    </a:lnTo>
                    <a:lnTo>
                      <a:pt x="0" y="252737"/>
                    </a:lnTo>
                    <a:close/>
                  </a:path>
                </a:pathLst>
              </a:custGeom>
              <a:solidFill>
                <a:srgbClr val="FEFEFE"/>
              </a:solidFill>
              <a:ln w="28575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59" name="TextBox 59"/>
              <p:cNvSpPr txBox="1"/>
              <p:nvPr/>
            </p:nvSpPr>
            <p:spPr>
              <a:xfrm>
                <a:off x="0" y="-38100"/>
                <a:ext cx="599460" cy="29083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r>
                  <a:rPr lang="en-US" sz="2199">
                    <a:solidFill>
                      <a:srgbClr val="000000"/>
                    </a:solidFill>
                    <a:latin typeface="Canva Sans"/>
                    <a:ea typeface="Canva Sans"/>
                    <a:cs typeface="Canva Sans"/>
                    <a:sym typeface="Canva Sans"/>
                  </a:rPr>
                  <a:t>Call</a:t>
                </a:r>
              </a:p>
              <a:p>
                <a:pPr algn="ctr">
                  <a:lnSpc>
                    <a:spcPts val="3079"/>
                  </a:lnSpc>
                </a:pPr>
                <a:r>
                  <a:rPr lang="en-US" sz="2199">
                    <a:solidFill>
                      <a:srgbClr val="000000"/>
                    </a:solidFill>
                    <a:latin typeface="Canva Sans"/>
                    <a:ea typeface="Canva Sans"/>
                    <a:cs typeface="Canva Sans"/>
                    <a:sym typeface="Canva Sans"/>
                  </a:rPr>
                  <a:t>merge_pdfs</a:t>
                </a:r>
              </a:p>
            </p:txBody>
          </p:sp>
        </p:grpSp>
        <p:grpSp>
          <p:nvGrpSpPr>
            <p:cNvPr id="60" name="Group 60"/>
            <p:cNvGrpSpPr/>
            <p:nvPr/>
          </p:nvGrpSpPr>
          <p:grpSpPr>
            <a:xfrm>
              <a:off x="8157210" y="0"/>
              <a:ext cx="3034765" cy="1279482"/>
              <a:chOff x="0" y="0"/>
              <a:chExt cx="599460" cy="252737"/>
            </a:xfrm>
          </p:grpSpPr>
          <p:sp>
            <p:nvSpPr>
              <p:cNvPr id="61" name="Freeform 61"/>
              <p:cNvSpPr/>
              <p:nvPr/>
            </p:nvSpPr>
            <p:spPr>
              <a:xfrm>
                <a:off x="0" y="0"/>
                <a:ext cx="599460" cy="252737"/>
              </a:xfrm>
              <a:custGeom>
                <a:avLst/>
                <a:gdLst/>
                <a:ahLst/>
                <a:cxnLst/>
                <a:rect l="l" t="t" r="r" b="b"/>
                <a:pathLst>
                  <a:path w="599460" h="252737">
                    <a:moveTo>
                      <a:pt x="0" y="0"/>
                    </a:moveTo>
                    <a:lnTo>
                      <a:pt x="599460" y="0"/>
                    </a:lnTo>
                    <a:lnTo>
                      <a:pt x="599460" y="252737"/>
                    </a:lnTo>
                    <a:lnTo>
                      <a:pt x="0" y="252737"/>
                    </a:lnTo>
                    <a:close/>
                  </a:path>
                </a:pathLst>
              </a:custGeom>
              <a:solidFill>
                <a:srgbClr val="FEFEFE"/>
              </a:solidFill>
              <a:ln w="28575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62" name="TextBox 62"/>
              <p:cNvSpPr txBox="1"/>
              <p:nvPr/>
            </p:nvSpPr>
            <p:spPr>
              <a:xfrm>
                <a:off x="0" y="-38100"/>
                <a:ext cx="599460" cy="29083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r>
                  <a:rPr lang="en-US" sz="2199">
                    <a:solidFill>
                      <a:srgbClr val="000000"/>
                    </a:solidFill>
                    <a:latin typeface="Canva Sans"/>
                    <a:ea typeface="Canva Sans"/>
                    <a:cs typeface="Canva Sans"/>
                    <a:sym typeface="Canva Sans"/>
                  </a:rPr>
                  <a:t>Call</a:t>
                </a:r>
              </a:p>
              <a:p>
                <a:pPr algn="ctr">
                  <a:lnSpc>
                    <a:spcPts val="3079"/>
                  </a:lnSpc>
                </a:pPr>
                <a:r>
                  <a:rPr lang="en-US" sz="2199">
                    <a:solidFill>
                      <a:srgbClr val="000000"/>
                    </a:solidFill>
                    <a:latin typeface="Canva Sans"/>
                    <a:ea typeface="Canva Sans"/>
                    <a:cs typeface="Canva Sans"/>
                    <a:sym typeface="Canva Sans"/>
                  </a:rPr>
                  <a:t>split_pdf</a:t>
                </a:r>
              </a:p>
            </p:txBody>
          </p:sp>
        </p:grpSp>
        <p:grpSp>
          <p:nvGrpSpPr>
            <p:cNvPr id="63" name="Group 63"/>
            <p:cNvGrpSpPr/>
            <p:nvPr/>
          </p:nvGrpSpPr>
          <p:grpSpPr>
            <a:xfrm>
              <a:off x="4099560" y="0"/>
              <a:ext cx="3034765" cy="1279482"/>
              <a:chOff x="0" y="0"/>
              <a:chExt cx="599460" cy="252737"/>
            </a:xfrm>
          </p:grpSpPr>
          <p:sp>
            <p:nvSpPr>
              <p:cNvPr id="64" name="Freeform 64"/>
              <p:cNvSpPr/>
              <p:nvPr/>
            </p:nvSpPr>
            <p:spPr>
              <a:xfrm>
                <a:off x="0" y="0"/>
                <a:ext cx="599460" cy="252737"/>
              </a:xfrm>
              <a:custGeom>
                <a:avLst/>
                <a:gdLst/>
                <a:ahLst/>
                <a:cxnLst/>
                <a:rect l="l" t="t" r="r" b="b"/>
                <a:pathLst>
                  <a:path w="599460" h="252737">
                    <a:moveTo>
                      <a:pt x="0" y="0"/>
                    </a:moveTo>
                    <a:lnTo>
                      <a:pt x="599460" y="0"/>
                    </a:lnTo>
                    <a:lnTo>
                      <a:pt x="599460" y="252737"/>
                    </a:lnTo>
                    <a:lnTo>
                      <a:pt x="0" y="252737"/>
                    </a:lnTo>
                    <a:close/>
                  </a:path>
                </a:pathLst>
              </a:custGeom>
              <a:solidFill>
                <a:srgbClr val="FEFEFE"/>
              </a:solidFill>
              <a:ln w="28575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65" name="TextBox 65"/>
              <p:cNvSpPr txBox="1"/>
              <p:nvPr/>
            </p:nvSpPr>
            <p:spPr>
              <a:xfrm>
                <a:off x="0" y="-38100"/>
                <a:ext cx="599460" cy="29083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r>
                  <a:rPr lang="en-US" sz="2199">
                    <a:solidFill>
                      <a:srgbClr val="000000"/>
                    </a:solidFill>
                    <a:latin typeface="Canva Sans"/>
                    <a:ea typeface="Canva Sans"/>
                    <a:cs typeface="Canva Sans"/>
                    <a:sym typeface="Canva Sans"/>
                  </a:rPr>
                  <a:t>Call</a:t>
                </a:r>
              </a:p>
              <a:p>
                <a:pPr algn="ctr">
                  <a:lnSpc>
                    <a:spcPts val="3079"/>
                  </a:lnSpc>
                </a:pPr>
                <a:r>
                  <a:rPr lang="en-US" sz="2199">
                    <a:solidFill>
                      <a:srgbClr val="000000"/>
                    </a:solidFill>
                    <a:latin typeface="Canva Sans"/>
                    <a:ea typeface="Canva Sans"/>
                    <a:cs typeface="Canva Sans"/>
                    <a:sym typeface="Canva Sans"/>
                  </a:rPr>
                  <a:t>extract_images</a:t>
                </a:r>
              </a:p>
            </p:txBody>
          </p:sp>
        </p:grpSp>
        <p:grpSp>
          <p:nvGrpSpPr>
            <p:cNvPr id="66" name="Group 66"/>
            <p:cNvGrpSpPr/>
            <p:nvPr/>
          </p:nvGrpSpPr>
          <p:grpSpPr>
            <a:xfrm>
              <a:off x="20440650" y="0"/>
              <a:ext cx="3034765" cy="1279482"/>
              <a:chOff x="0" y="0"/>
              <a:chExt cx="599460" cy="252737"/>
            </a:xfrm>
          </p:grpSpPr>
          <p:sp>
            <p:nvSpPr>
              <p:cNvPr id="67" name="Freeform 67"/>
              <p:cNvSpPr/>
              <p:nvPr/>
            </p:nvSpPr>
            <p:spPr>
              <a:xfrm>
                <a:off x="0" y="0"/>
                <a:ext cx="599460" cy="252737"/>
              </a:xfrm>
              <a:custGeom>
                <a:avLst/>
                <a:gdLst/>
                <a:ahLst/>
                <a:cxnLst/>
                <a:rect l="l" t="t" r="r" b="b"/>
                <a:pathLst>
                  <a:path w="599460" h="252737">
                    <a:moveTo>
                      <a:pt x="0" y="0"/>
                    </a:moveTo>
                    <a:lnTo>
                      <a:pt x="599460" y="0"/>
                    </a:lnTo>
                    <a:lnTo>
                      <a:pt x="599460" y="252737"/>
                    </a:lnTo>
                    <a:lnTo>
                      <a:pt x="0" y="252737"/>
                    </a:lnTo>
                    <a:close/>
                  </a:path>
                </a:pathLst>
              </a:custGeom>
              <a:solidFill>
                <a:srgbClr val="FEFEFE"/>
              </a:solidFill>
              <a:ln w="28575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68" name="TextBox 68"/>
              <p:cNvSpPr txBox="1"/>
              <p:nvPr/>
            </p:nvSpPr>
            <p:spPr>
              <a:xfrm>
                <a:off x="0" y="-38100"/>
                <a:ext cx="599460" cy="29083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r>
                  <a:rPr lang="en-US" sz="2199">
                    <a:solidFill>
                      <a:srgbClr val="000000"/>
                    </a:solidFill>
                    <a:latin typeface="Canva Sans"/>
                    <a:ea typeface="Canva Sans"/>
                    <a:cs typeface="Canva Sans"/>
                    <a:sym typeface="Canva Sans"/>
                  </a:rPr>
                  <a:t>Call</a:t>
                </a:r>
              </a:p>
              <a:p>
                <a:pPr algn="ctr">
                  <a:lnSpc>
                    <a:spcPts val="3079"/>
                  </a:lnSpc>
                </a:pPr>
                <a:r>
                  <a:rPr lang="en-US" sz="2199">
                    <a:solidFill>
                      <a:srgbClr val="000000"/>
                    </a:solidFill>
                    <a:latin typeface="Canva Sans"/>
                    <a:ea typeface="Canva Sans"/>
                    <a:cs typeface="Canva Sans"/>
                    <a:sym typeface="Canva Sans"/>
                  </a:rPr>
                  <a:t>decrypt_pdf</a:t>
                </a:r>
              </a:p>
            </p:txBody>
          </p:sp>
        </p:grpSp>
      </p:grpSp>
      <p:grpSp>
        <p:nvGrpSpPr>
          <p:cNvPr id="69" name="Group 69"/>
          <p:cNvGrpSpPr/>
          <p:nvPr/>
        </p:nvGrpSpPr>
        <p:grpSpPr>
          <a:xfrm>
            <a:off x="-64271" y="7682333"/>
            <a:ext cx="17846096" cy="959766"/>
            <a:chOff x="0" y="0"/>
            <a:chExt cx="23794795" cy="1279688"/>
          </a:xfrm>
        </p:grpSpPr>
        <p:grpSp>
          <p:nvGrpSpPr>
            <p:cNvPr id="70" name="Group 70"/>
            <p:cNvGrpSpPr/>
            <p:nvPr/>
          </p:nvGrpSpPr>
          <p:grpSpPr>
            <a:xfrm>
              <a:off x="21201401" y="206"/>
              <a:ext cx="2593394" cy="1279482"/>
              <a:chOff x="0" y="0"/>
              <a:chExt cx="812800" cy="401005"/>
            </a:xfrm>
          </p:grpSpPr>
          <p:sp>
            <p:nvSpPr>
              <p:cNvPr id="71" name="Freeform 71"/>
              <p:cNvSpPr/>
              <p:nvPr/>
            </p:nvSpPr>
            <p:spPr>
              <a:xfrm>
                <a:off x="0" y="0"/>
                <a:ext cx="812800" cy="401005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401005">
                    <a:moveTo>
                      <a:pt x="406400" y="0"/>
                    </a:moveTo>
                    <a:lnTo>
                      <a:pt x="812800" y="200502"/>
                    </a:lnTo>
                    <a:lnTo>
                      <a:pt x="406400" y="401005"/>
                    </a:lnTo>
                    <a:lnTo>
                      <a:pt x="0" y="200502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EFEFE"/>
              </a:solidFill>
              <a:ln w="28575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72" name="TextBox 72"/>
              <p:cNvSpPr txBox="1"/>
              <p:nvPr/>
            </p:nvSpPr>
            <p:spPr>
              <a:xfrm>
                <a:off x="139700" y="30823"/>
                <a:ext cx="533400" cy="30125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r>
                  <a:rPr lang="en-US" sz="2199">
                    <a:solidFill>
                      <a:srgbClr val="000000"/>
                    </a:solidFill>
                    <a:latin typeface="Canva Sans"/>
                    <a:ea typeface="Canva Sans"/>
                    <a:cs typeface="Canva Sans"/>
                    <a:sym typeface="Canva Sans"/>
                  </a:rPr>
                  <a:t>Sucess?</a:t>
                </a:r>
              </a:p>
            </p:txBody>
          </p:sp>
        </p:grpSp>
        <p:grpSp>
          <p:nvGrpSpPr>
            <p:cNvPr id="73" name="Group 73"/>
            <p:cNvGrpSpPr/>
            <p:nvPr/>
          </p:nvGrpSpPr>
          <p:grpSpPr>
            <a:xfrm>
              <a:off x="0" y="206"/>
              <a:ext cx="4114800" cy="1279482"/>
              <a:chOff x="0" y="0"/>
              <a:chExt cx="812800" cy="252737"/>
            </a:xfrm>
          </p:grpSpPr>
          <p:sp>
            <p:nvSpPr>
              <p:cNvPr id="74" name="Freeform 74"/>
              <p:cNvSpPr/>
              <p:nvPr/>
            </p:nvSpPr>
            <p:spPr>
              <a:xfrm>
                <a:off x="0" y="0"/>
                <a:ext cx="812800" cy="252737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252737">
                    <a:moveTo>
                      <a:pt x="203200" y="0"/>
                    </a:moveTo>
                    <a:lnTo>
                      <a:pt x="812800" y="0"/>
                    </a:lnTo>
                    <a:lnTo>
                      <a:pt x="609600" y="252737"/>
                    </a:lnTo>
                    <a:lnTo>
                      <a:pt x="0" y="252737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FEFEFE"/>
              </a:solidFill>
              <a:ln w="28575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75" name="TextBox 75"/>
              <p:cNvSpPr txBox="1"/>
              <p:nvPr/>
            </p:nvSpPr>
            <p:spPr>
              <a:xfrm>
                <a:off x="101600" y="-38100"/>
                <a:ext cx="609600" cy="29083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r>
                  <a:rPr lang="en-US" sz="2199">
                    <a:solidFill>
                      <a:srgbClr val="000000"/>
                    </a:solidFill>
                    <a:latin typeface="Canva Sans"/>
                    <a:ea typeface="Canva Sans"/>
                    <a:cs typeface="Canva Sans"/>
                    <a:sym typeface="Canva Sans"/>
                  </a:rPr>
                  <a:t>Download</a:t>
                </a:r>
              </a:p>
              <a:p>
                <a:pPr algn="ctr">
                  <a:lnSpc>
                    <a:spcPts val="3079"/>
                  </a:lnSpc>
                </a:pPr>
                <a:r>
                  <a:rPr lang="en-US" sz="2199">
                    <a:solidFill>
                      <a:srgbClr val="000000"/>
                    </a:solidFill>
                    <a:latin typeface="Canva Sans"/>
                    <a:ea typeface="Canva Sans"/>
                    <a:cs typeface="Canva Sans"/>
                    <a:sym typeface="Canva Sans"/>
                  </a:rPr>
                  <a:t>CSV</a:t>
                </a:r>
              </a:p>
            </p:txBody>
          </p:sp>
        </p:grpSp>
        <p:grpSp>
          <p:nvGrpSpPr>
            <p:cNvPr id="76" name="Group 76"/>
            <p:cNvGrpSpPr/>
            <p:nvPr/>
          </p:nvGrpSpPr>
          <p:grpSpPr>
            <a:xfrm>
              <a:off x="4102100" y="206"/>
              <a:ext cx="4114800" cy="1279482"/>
              <a:chOff x="0" y="0"/>
              <a:chExt cx="812800" cy="252737"/>
            </a:xfrm>
          </p:grpSpPr>
          <p:sp>
            <p:nvSpPr>
              <p:cNvPr id="77" name="Freeform 77"/>
              <p:cNvSpPr/>
              <p:nvPr/>
            </p:nvSpPr>
            <p:spPr>
              <a:xfrm>
                <a:off x="0" y="0"/>
                <a:ext cx="812800" cy="252737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252737">
                    <a:moveTo>
                      <a:pt x="203200" y="0"/>
                    </a:moveTo>
                    <a:lnTo>
                      <a:pt x="812800" y="0"/>
                    </a:lnTo>
                    <a:lnTo>
                      <a:pt x="609600" y="252737"/>
                    </a:lnTo>
                    <a:lnTo>
                      <a:pt x="0" y="252737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FEFEFE"/>
              </a:solidFill>
              <a:ln w="28575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78" name="TextBox 78"/>
              <p:cNvSpPr txBox="1"/>
              <p:nvPr/>
            </p:nvSpPr>
            <p:spPr>
              <a:xfrm>
                <a:off x="101600" y="-38100"/>
                <a:ext cx="609600" cy="29083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r>
                  <a:rPr lang="en-US" sz="2199">
                    <a:solidFill>
                      <a:srgbClr val="000000"/>
                    </a:solidFill>
                    <a:latin typeface="Canva Sans"/>
                    <a:ea typeface="Canva Sans"/>
                    <a:cs typeface="Canva Sans"/>
                    <a:sym typeface="Canva Sans"/>
                  </a:rPr>
                  <a:t>Download</a:t>
                </a:r>
              </a:p>
              <a:p>
                <a:pPr algn="ctr">
                  <a:lnSpc>
                    <a:spcPts val="3079"/>
                  </a:lnSpc>
                </a:pPr>
                <a:r>
                  <a:rPr lang="en-US" sz="2199">
                    <a:solidFill>
                      <a:srgbClr val="000000"/>
                    </a:solidFill>
                    <a:latin typeface="Canva Sans"/>
                    <a:ea typeface="Canva Sans"/>
                    <a:cs typeface="Canva Sans"/>
                    <a:sym typeface="Canva Sans"/>
                  </a:rPr>
                  <a:t>images</a:t>
                </a:r>
              </a:p>
            </p:txBody>
          </p:sp>
        </p:grpSp>
        <p:grpSp>
          <p:nvGrpSpPr>
            <p:cNvPr id="79" name="Group 79"/>
            <p:cNvGrpSpPr/>
            <p:nvPr/>
          </p:nvGrpSpPr>
          <p:grpSpPr>
            <a:xfrm>
              <a:off x="8157210" y="0"/>
              <a:ext cx="4114800" cy="1279482"/>
              <a:chOff x="0" y="0"/>
              <a:chExt cx="812800" cy="252737"/>
            </a:xfrm>
          </p:grpSpPr>
          <p:sp>
            <p:nvSpPr>
              <p:cNvPr id="80" name="Freeform 80"/>
              <p:cNvSpPr/>
              <p:nvPr/>
            </p:nvSpPr>
            <p:spPr>
              <a:xfrm>
                <a:off x="0" y="0"/>
                <a:ext cx="812800" cy="252737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252737">
                    <a:moveTo>
                      <a:pt x="203200" y="0"/>
                    </a:moveTo>
                    <a:lnTo>
                      <a:pt x="812800" y="0"/>
                    </a:lnTo>
                    <a:lnTo>
                      <a:pt x="609600" y="252737"/>
                    </a:lnTo>
                    <a:lnTo>
                      <a:pt x="0" y="252737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FEFEFE"/>
              </a:solidFill>
              <a:ln w="28575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81" name="TextBox 81"/>
              <p:cNvSpPr txBox="1"/>
              <p:nvPr/>
            </p:nvSpPr>
            <p:spPr>
              <a:xfrm>
                <a:off x="101600" y="-38100"/>
                <a:ext cx="609600" cy="29083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r>
                  <a:rPr lang="en-US" sz="2199">
                    <a:solidFill>
                      <a:srgbClr val="000000"/>
                    </a:solidFill>
                    <a:latin typeface="Canva Sans"/>
                    <a:ea typeface="Canva Sans"/>
                    <a:cs typeface="Canva Sans"/>
                    <a:sym typeface="Canva Sans"/>
                  </a:rPr>
                  <a:t>Download</a:t>
                </a:r>
              </a:p>
              <a:p>
                <a:pPr algn="ctr">
                  <a:lnSpc>
                    <a:spcPts val="3079"/>
                  </a:lnSpc>
                </a:pPr>
                <a:r>
                  <a:rPr lang="en-US" sz="2199">
                    <a:solidFill>
                      <a:srgbClr val="000000"/>
                    </a:solidFill>
                    <a:latin typeface="Canva Sans"/>
                    <a:ea typeface="Canva Sans"/>
                    <a:cs typeface="Canva Sans"/>
                    <a:sym typeface="Canva Sans"/>
                  </a:rPr>
                  <a:t>pages</a:t>
                </a:r>
              </a:p>
            </p:txBody>
          </p:sp>
        </p:grpSp>
        <p:grpSp>
          <p:nvGrpSpPr>
            <p:cNvPr id="82" name="Group 82"/>
            <p:cNvGrpSpPr/>
            <p:nvPr/>
          </p:nvGrpSpPr>
          <p:grpSpPr>
            <a:xfrm>
              <a:off x="12272010" y="0"/>
              <a:ext cx="4114800" cy="1279482"/>
              <a:chOff x="0" y="0"/>
              <a:chExt cx="812800" cy="252737"/>
            </a:xfrm>
          </p:grpSpPr>
          <p:sp>
            <p:nvSpPr>
              <p:cNvPr id="83" name="Freeform 83"/>
              <p:cNvSpPr/>
              <p:nvPr/>
            </p:nvSpPr>
            <p:spPr>
              <a:xfrm>
                <a:off x="0" y="0"/>
                <a:ext cx="812800" cy="252737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252737">
                    <a:moveTo>
                      <a:pt x="203200" y="0"/>
                    </a:moveTo>
                    <a:lnTo>
                      <a:pt x="812800" y="0"/>
                    </a:lnTo>
                    <a:lnTo>
                      <a:pt x="609600" y="252737"/>
                    </a:lnTo>
                    <a:lnTo>
                      <a:pt x="0" y="252737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FEFEFE"/>
              </a:solidFill>
              <a:ln w="28575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84" name="TextBox 84"/>
              <p:cNvSpPr txBox="1"/>
              <p:nvPr/>
            </p:nvSpPr>
            <p:spPr>
              <a:xfrm>
                <a:off x="101600" y="-38100"/>
                <a:ext cx="609600" cy="29083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r>
                  <a:rPr lang="en-US" sz="2199">
                    <a:solidFill>
                      <a:srgbClr val="000000"/>
                    </a:solidFill>
                    <a:latin typeface="Canva Sans"/>
                    <a:ea typeface="Canva Sans"/>
                    <a:cs typeface="Canva Sans"/>
                    <a:sym typeface="Canva Sans"/>
                  </a:rPr>
                  <a:t>Download</a:t>
                </a:r>
              </a:p>
              <a:p>
                <a:pPr algn="ctr">
                  <a:lnSpc>
                    <a:spcPts val="3079"/>
                  </a:lnSpc>
                </a:pPr>
                <a:r>
                  <a:rPr lang="en-US" sz="2199">
                    <a:solidFill>
                      <a:srgbClr val="000000"/>
                    </a:solidFill>
                    <a:latin typeface="Canva Sans"/>
                    <a:ea typeface="Canva Sans"/>
                    <a:cs typeface="Canva Sans"/>
                    <a:sym typeface="Canva Sans"/>
                  </a:rPr>
                  <a:t>merged</a:t>
                </a:r>
              </a:p>
            </p:txBody>
          </p:sp>
        </p:grpSp>
        <p:grpSp>
          <p:nvGrpSpPr>
            <p:cNvPr id="85" name="Group 85"/>
            <p:cNvGrpSpPr/>
            <p:nvPr/>
          </p:nvGrpSpPr>
          <p:grpSpPr>
            <a:xfrm>
              <a:off x="16325850" y="206"/>
              <a:ext cx="4114800" cy="1279482"/>
              <a:chOff x="0" y="0"/>
              <a:chExt cx="812800" cy="252737"/>
            </a:xfrm>
          </p:grpSpPr>
          <p:sp>
            <p:nvSpPr>
              <p:cNvPr id="86" name="Freeform 86"/>
              <p:cNvSpPr/>
              <p:nvPr/>
            </p:nvSpPr>
            <p:spPr>
              <a:xfrm>
                <a:off x="0" y="0"/>
                <a:ext cx="812800" cy="252737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252737">
                    <a:moveTo>
                      <a:pt x="203200" y="0"/>
                    </a:moveTo>
                    <a:lnTo>
                      <a:pt x="812800" y="0"/>
                    </a:lnTo>
                    <a:lnTo>
                      <a:pt x="609600" y="252737"/>
                    </a:lnTo>
                    <a:lnTo>
                      <a:pt x="0" y="252737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FEFEFE"/>
              </a:solidFill>
              <a:ln w="28575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87" name="TextBox 87"/>
              <p:cNvSpPr txBox="1"/>
              <p:nvPr/>
            </p:nvSpPr>
            <p:spPr>
              <a:xfrm>
                <a:off x="101600" y="-38100"/>
                <a:ext cx="609600" cy="29083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r>
                  <a:rPr lang="en-US" sz="2199">
                    <a:solidFill>
                      <a:srgbClr val="000000"/>
                    </a:solidFill>
                    <a:latin typeface="Canva Sans"/>
                    <a:ea typeface="Canva Sans"/>
                    <a:cs typeface="Canva Sans"/>
                    <a:sym typeface="Canva Sans"/>
                  </a:rPr>
                  <a:t>Download</a:t>
                </a:r>
              </a:p>
              <a:p>
                <a:pPr algn="ctr">
                  <a:lnSpc>
                    <a:spcPts val="3079"/>
                  </a:lnSpc>
                </a:pPr>
                <a:r>
                  <a:rPr lang="en-US" sz="2199">
                    <a:solidFill>
                      <a:srgbClr val="000000"/>
                    </a:solidFill>
                    <a:latin typeface="Canva Sans"/>
                    <a:ea typeface="Canva Sans"/>
                    <a:cs typeface="Canva Sans"/>
                    <a:sym typeface="Canva Sans"/>
                  </a:rPr>
                  <a:t>PDF</a:t>
                </a:r>
              </a:p>
            </p:txBody>
          </p:sp>
        </p:grpSp>
      </p:grpSp>
      <p:grpSp>
        <p:nvGrpSpPr>
          <p:cNvPr id="88" name="Group 88"/>
          <p:cNvGrpSpPr/>
          <p:nvPr/>
        </p:nvGrpSpPr>
        <p:grpSpPr>
          <a:xfrm>
            <a:off x="15330488" y="9146924"/>
            <a:ext cx="3086100" cy="959611"/>
            <a:chOff x="0" y="0"/>
            <a:chExt cx="812800" cy="252737"/>
          </a:xfrm>
        </p:grpSpPr>
        <p:sp>
          <p:nvSpPr>
            <p:cNvPr id="89" name="Freeform 89"/>
            <p:cNvSpPr/>
            <p:nvPr/>
          </p:nvSpPr>
          <p:spPr>
            <a:xfrm>
              <a:off x="0" y="0"/>
              <a:ext cx="812800" cy="252737"/>
            </a:xfrm>
            <a:custGeom>
              <a:avLst/>
              <a:gdLst/>
              <a:ahLst/>
              <a:cxnLst/>
              <a:rect l="l" t="t" r="r" b="b"/>
              <a:pathLst>
                <a:path w="812800" h="252737">
                  <a:moveTo>
                    <a:pt x="203200" y="0"/>
                  </a:moveTo>
                  <a:lnTo>
                    <a:pt x="812800" y="0"/>
                  </a:lnTo>
                  <a:lnTo>
                    <a:pt x="609600" y="252737"/>
                  </a:lnTo>
                  <a:lnTo>
                    <a:pt x="0" y="252737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EFEFE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90" name="TextBox 90"/>
            <p:cNvSpPr txBox="1"/>
            <p:nvPr/>
          </p:nvSpPr>
          <p:spPr>
            <a:xfrm>
              <a:off x="101600" y="-38100"/>
              <a:ext cx="609600" cy="2908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r>
                <a:rPr lang="en-US" sz="21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Download</a:t>
              </a:r>
            </a:p>
            <a:p>
              <a:pPr algn="ctr">
                <a:lnSpc>
                  <a:spcPts val="3079"/>
                </a:lnSpc>
              </a:pPr>
              <a:r>
                <a:rPr lang="en-US" sz="21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PDF</a:t>
              </a:r>
            </a:p>
          </p:txBody>
        </p:sp>
      </p:grpSp>
      <p:sp>
        <p:nvSpPr>
          <p:cNvPr id="91" name="AutoShape 91"/>
          <p:cNvSpPr/>
          <p:nvPr/>
        </p:nvSpPr>
        <p:spPr>
          <a:xfrm>
            <a:off x="9153525" y="1147892"/>
            <a:ext cx="0" cy="434802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92" name="AutoShape 92"/>
          <p:cNvSpPr/>
          <p:nvPr/>
        </p:nvSpPr>
        <p:spPr>
          <a:xfrm flipH="1">
            <a:off x="4534235" y="4273868"/>
            <a:ext cx="0" cy="528204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93" name="AutoShape 93"/>
          <p:cNvSpPr/>
          <p:nvPr/>
        </p:nvSpPr>
        <p:spPr>
          <a:xfrm>
            <a:off x="7524750" y="4273868"/>
            <a:ext cx="0" cy="528204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94" name="AutoShape 94"/>
          <p:cNvSpPr/>
          <p:nvPr/>
        </p:nvSpPr>
        <p:spPr>
          <a:xfrm>
            <a:off x="10701672" y="4273868"/>
            <a:ext cx="0" cy="528204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95" name="AutoShape 95"/>
          <p:cNvSpPr/>
          <p:nvPr/>
        </p:nvSpPr>
        <p:spPr>
          <a:xfrm>
            <a:off x="13703952" y="4273868"/>
            <a:ext cx="0" cy="528204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96" name="AutoShape 96"/>
          <p:cNvSpPr/>
          <p:nvPr/>
        </p:nvSpPr>
        <p:spPr>
          <a:xfrm>
            <a:off x="16785089" y="4273868"/>
            <a:ext cx="0" cy="528204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97" name="AutoShape 97"/>
          <p:cNvSpPr/>
          <p:nvPr/>
        </p:nvSpPr>
        <p:spPr>
          <a:xfrm>
            <a:off x="1478898" y="4273868"/>
            <a:ext cx="0" cy="528204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98" name="AutoShape 98"/>
          <p:cNvSpPr/>
          <p:nvPr/>
        </p:nvSpPr>
        <p:spPr>
          <a:xfrm flipH="1">
            <a:off x="1497948" y="5713744"/>
            <a:ext cx="0" cy="528204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99" name="AutoShape 99"/>
          <p:cNvSpPr/>
          <p:nvPr/>
        </p:nvSpPr>
        <p:spPr>
          <a:xfrm flipH="1">
            <a:off x="1497948" y="7177508"/>
            <a:ext cx="0" cy="528204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00" name="AutoShape 100"/>
          <p:cNvSpPr/>
          <p:nvPr/>
        </p:nvSpPr>
        <p:spPr>
          <a:xfrm flipH="1">
            <a:off x="4534235" y="5713744"/>
            <a:ext cx="0" cy="528204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01" name="AutoShape 101"/>
          <p:cNvSpPr/>
          <p:nvPr/>
        </p:nvSpPr>
        <p:spPr>
          <a:xfrm flipH="1">
            <a:off x="4534235" y="7154129"/>
            <a:ext cx="0" cy="528204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02" name="AutoShape 102"/>
          <p:cNvSpPr/>
          <p:nvPr/>
        </p:nvSpPr>
        <p:spPr>
          <a:xfrm>
            <a:off x="7505700" y="5689693"/>
            <a:ext cx="0" cy="528204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03" name="AutoShape 103"/>
          <p:cNvSpPr/>
          <p:nvPr/>
        </p:nvSpPr>
        <p:spPr>
          <a:xfrm>
            <a:off x="10701672" y="5713744"/>
            <a:ext cx="0" cy="528204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04" name="AutoShape 104"/>
          <p:cNvSpPr/>
          <p:nvPr/>
        </p:nvSpPr>
        <p:spPr>
          <a:xfrm>
            <a:off x="13684902" y="5713744"/>
            <a:ext cx="0" cy="528204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05" name="AutoShape 105"/>
          <p:cNvSpPr/>
          <p:nvPr/>
        </p:nvSpPr>
        <p:spPr>
          <a:xfrm>
            <a:off x="16785089" y="5689693"/>
            <a:ext cx="0" cy="528204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06" name="AutoShape 106"/>
          <p:cNvSpPr/>
          <p:nvPr/>
        </p:nvSpPr>
        <p:spPr>
          <a:xfrm flipH="1">
            <a:off x="7524750" y="7177508"/>
            <a:ext cx="0" cy="528204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07" name="AutoShape 107"/>
          <p:cNvSpPr/>
          <p:nvPr/>
        </p:nvSpPr>
        <p:spPr>
          <a:xfrm>
            <a:off x="10682622" y="7154129"/>
            <a:ext cx="0" cy="528204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08" name="AutoShape 108"/>
          <p:cNvSpPr/>
          <p:nvPr/>
        </p:nvSpPr>
        <p:spPr>
          <a:xfrm>
            <a:off x="13742052" y="7154129"/>
            <a:ext cx="0" cy="528204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09" name="AutoShape 109"/>
          <p:cNvSpPr/>
          <p:nvPr/>
        </p:nvSpPr>
        <p:spPr>
          <a:xfrm>
            <a:off x="16828152" y="7177508"/>
            <a:ext cx="0" cy="528204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10" name="AutoShape 110"/>
          <p:cNvSpPr/>
          <p:nvPr/>
        </p:nvSpPr>
        <p:spPr>
          <a:xfrm>
            <a:off x="16809102" y="8642099"/>
            <a:ext cx="0" cy="528204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11" name="AutoShape 111"/>
          <p:cNvSpPr/>
          <p:nvPr/>
        </p:nvSpPr>
        <p:spPr>
          <a:xfrm>
            <a:off x="1516998" y="2906340"/>
            <a:ext cx="0" cy="434802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12" name="AutoShape 112"/>
          <p:cNvSpPr/>
          <p:nvPr/>
        </p:nvSpPr>
        <p:spPr>
          <a:xfrm>
            <a:off x="4572335" y="2878754"/>
            <a:ext cx="0" cy="434802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13" name="AutoShape 113"/>
          <p:cNvSpPr/>
          <p:nvPr/>
        </p:nvSpPr>
        <p:spPr>
          <a:xfrm>
            <a:off x="7486650" y="2906340"/>
            <a:ext cx="0" cy="434802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14" name="AutoShape 114"/>
          <p:cNvSpPr/>
          <p:nvPr/>
        </p:nvSpPr>
        <p:spPr>
          <a:xfrm>
            <a:off x="10720722" y="2878754"/>
            <a:ext cx="0" cy="434802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15" name="AutoShape 115"/>
          <p:cNvSpPr/>
          <p:nvPr/>
        </p:nvSpPr>
        <p:spPr>
          <a:xfrm>
            <a:off x="13665852" y="2878754"/>
            <a:ext cx="0" cy="434802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16" name="AutoShape 116"/>
          <p:cNvSpPr/>
          <p:nvPr/>
        </p:nvSpPr>
        <p:spPr>
          <a:xfrm>
            <a:off x="16723377" y="2878754"/>
            <a:ext cx="0" cy="434802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17" name="AutoShape 117"/>
          <p:cNvSpPr/>
          <p:nvPr/>
        </p:nvSpPr>
        <p:spPr>
          <a:xfrm>
            <a:off x="1497948" y="2878754"/>
            <a:ext cx="15225429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8" name="AutoShape 118"/>
          <p:cNvSpPr/>
          <p:nvPr/>
        </p:nvSpPr>
        <p:spPr>
          <a:xfrm>
            <a:off x="9086850" y="2541321"/>
            <a:ext cx="0" cy="337134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9" name="AutoShape 119"/>
          <p:cNvSpPr/>
          <p:nvPr/>
        </p:nvSpPr>
        <p:spPr>
          <a:xfrm>
            <a:off x="18127980" y="3935038"/>
            <a:ext cx="0" cy="4236459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0" name="AutoShape 120"/>
          <p:cNvSpPr/>
          <p:nvPr/>
        </p:nvSpPr>
        <p:spPr>
          <a:xfrm>
            <a:off x="17724676" y="8171741"/>
            <a:ext cx="403304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1" name="AutoShape 121"/>
          <p:cNvSpPr/>
          <p:nvPr/>
        </p:nvSpPr>
        <p:spPr>
          <a:xfrm flipH="1">
            <a:off x="17806988" y="3954088"/>
            <a:ext cx="35249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22" name="TextBox 122"/>
          <p:cNvSpPr txBox="1"/>
          <p:nvPr/>
        </p:nvSpPr>
        <p:spPr>
          <a:xfrm>
            <a:off x="16007491" y="8694922"/>
            <a:ext cx="608729" cy="3355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Yes</a:t>
            </a:r>
          </a:p>
        </p:txBody>
      </p:sp>
      <p:sp>
        <p:nvSpPr>
          <p:cNvPr id="123" name="TextBox 123"/>
          <p:cNvSpPr txBox="1"/>
          <p:nvPr/>
        </p:nvSpPr>
        <p:spPr>
          <a:xfrm>
            <a:off x="17701085" y="8242920"/>
            <a:ext cx="515920" cy="3355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No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-203203" y="-2978063"/>
            <a:ext cx="18694406" cy="4605433"/>
          </a:xfrm>
          <a:custGeom>
            <a:avLst/>
            <a:gdLst/>
            <a:ahLst/>
            <a:cxnLst/>
            <a:rect l="l" t="t" r="r" b="b"/>
            <a:pathLst>
              <a:path w="18694406" h="4605433">
                <a:moveTo>
                  <a:pt x="0" y="0"/>
                </a:moveTo>
                <a:lnTo>
                  <a:pt x="18694406" y="0"/>
                </a:lnTo>
                <a:lnTo>
                  <a:pt x="18694406" y="4605433"/>
                </a:lnTo>
                <a:lnTo>
                  <a:pt x="0" y="46054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590" b="-7590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3342004" y="5842179"/>
            <a:ext cx="6811586" cy="6124751"/>
          </a:xfrm>
          <a:custGeom>
            <a:avLst/>
            <a:gdLst/>
            <a:ahLst/>
            <a:cxnLst/>
            <a:rect l="l" t="t" r="r" b="b"/>
            <a:pathLst>
              <a:path w="6811586" h="6124751">
                <a:moveTo>
                  <a:pt x="0" y="0"/>
                </a:moveTo>
                <a:lnTo>
                  <a:pt x="6811586" y="0"/>
                </a:lnTo>
                <a:lnTo>
                  <a:pt x="6811586" y="6124751"/>
                </a:lnTo>
                <a:lnTo>
                  <a:pt x="0" y="612475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7038826">
            <a:off x="-2729619" y="3014974"/>
            <a:ext cx="5029200" cy="4114800"/>
          </a:xfrm>
          <a:custGeom>
            <a:avLst/>
            <a:gdLst/>
            <a:ahLst/>
            <a:cxnLst/>
            <a:rect l="l" t="t" r="r" b="b"/>
            <a:pathLst>
              <a:path w="5029200" h="4114800">
                <a:moveTo>
                  <a:pt x="0" y="0"/>
                </a:moveTo>
                <a:lnTo>
                  <a:pt x="5029200" y="0"/>
                </a:lnTo>
                <a:lnTo>
                  <a:pt x="50292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2387424">
            <a:off x="-1498605" y="5265349"/>
            <a:ext cx="7401497" cy="7985902"/>
          </a:xfrm>
          <a:custGeom>
            <a:avLst/>
            <a:gdLst/>
            <a:ahLst/>
            <a:cxnLst/>
            <a:rect l="l" t="t" r="r" b="b"/>
            <a:pathLst>
              <a:path w="7401497" h="7985902">
                <a:moveTo>
                  <a:pt x="0" y="0"/>
                </a:moveTo>
                <a:lnTo>
                  <a:pt x="7401496" y="0"/>
                </a:lnTo>
                <a:lnTo>
                  <a:pt x="7401496" y="7985902"/>
                </a:lnTo>
                <a:lnTo>
                  <a:pt x="0" y="798590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3051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3853507" y="5842179"/>
            <a:ext cx="6811586" cy="6124751"/>
          </a:xfrm>
          <a:custGeom>
            <a:avLst/>
            <a:gdLst/>
            <a:ahLst/>
            <a:cxnLst/>
            <a:rect l="l" t="t" r="r" b="b"/>
            <a:pathLst>
              <a:path w="6811586" h="6124751">
                <a:moveTo>
                  <a:pt x="0" y="0"/>
                </a:moveTo>
                <a:lnTo>
                  <a:pt x="6811586" y="0"/>
                </a:lnTo>
                <a:lnTo>
                  <a:pt x="6811586" y="6124751"/>
                </a:lnTo>
                <a:lnTo>
                  <a:pt x="0" y="612475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7038826">
            <a:off x="16280231" y="3784779"/>
            <a:ext cx="5029200" cy="4114800"/>
          </a:xfrm>
          <a:custGeom>
            <a:avLst/>
            <a:gdLst/>
            <a:ahLst/>
            <a:cxnLst/>
            <a:rect l="l" t="t" r="r" b="b"/>
            <a:pathLst>
              <a:path w="5029200" h="4114800">
                <a:moveTo>
                  <a:pt x="0" y="0"/>
                </a:moveTo>
                <a:lnTo>
                  <a:pt x="5029200" y="0"/>
                </a:lnTo>
                <a:lnTo>
                  <a:pt x="50292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2387424">
            <a:off x="11834683" y="5584357"/>
            <a:ext cx="7401497" cy="7985902"/>
          </a:xfrm>
          <a:custGeom>
            <a:avLst/>
            <a:gdLst/>
            <a:ahLst/>
            <a:cxnLst/>
            <a:rect l="l" t="t" r="r" b="b"/>
            <a:pathLst>
              <a:path w="7401497" h="7985902">
                <a:moveTo>
                  <a:pt x="0" y="0"/>
                </a:moveTo>
                <a:lnTo>
                  <a:pt x="7401496" y="0"/>
                </a:lnTo>
                <a:lnTo>
                  <a:pt x="7401496" y="7985902"/>
                </a:lnTo>
                <a:lnTo>
                  <a:pt x="0" y="798590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3051"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3186992" y="3716655"/>
            <a:ext cx="12049076" cy="50694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52"/>
              </a:lnSpc>
            </a:pPr>
            <a:r>
              <a:rPr lang="en-US" sz="3099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To </a:t>
            </a:r>
            <a:r>
              <a:rPr lang="en-US" sz="3099" b="1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extract all tables from a PDF file and save them as a CSV file</a:t>
            </a:r>
            <a:r>
              <a:rPr lang="en-US" sz="3099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.</a:t>
            </a:r>
          </a:p>
          <a:p>
            <a:pPr algn="ctr">
              <a:lnSpc>
                <a:spcPts val="5052"/>
              </a:lnSpc>
            </a:pPr>
            <a:endParaRPr lang="en-US" sz="3099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algn="ctr">
              <a:lnSpc>
                <a:spcPts val="5052"/>
              </a:lnSpc>
            </a:pPr>
            <a:r>
              <a:rPr lang="en-US" sz="3099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The code opens the PDF and iterate through each page, extracting tables. Each table's rows are collected into a list, with an empty list added after each table to separate them. Finally, the collected rows are written to a CSV file.</a:t>
            </a:r>
          </a:p>
          <a:p>
            <a:pPr algn="ctr">
              <a:lnSpc>
                <a:spcPts val="5052"/>
              </a:lnSpc>
            </a:pPr>
            <a:endParaRPr lang="en-US" sz="3099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algn="ctr">
              <a:lnSpc>
                <a:spcPts val="5052"/>
              </a:lnSpc>
            </a:pPr>
            <a:r>
              <a:rPr lang="en-US" sz="3099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The </a:t>
            </a:r>
            <a:r>
              <a:rPr lang="en-US" sz="3099" b="1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pdfplumber </a:t>
            </a:r>
            <a:r>
              <a:rPr lang="en-US" sz="3099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and </a:t>
            </a:r>
            <a:r>
              <a:rPr lang="en-US" sz="3099" b="1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csv </a:t>
            </a:r>
            <a:r>
              <a:rPr lang="en-US" sz="3099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modules are used.</a:t>
            </a:r>
          </a:p>
        </p:txBody>
      </p:sp>
      <p:sp>
        <p:nvSpPr>
          <p:cNvPr id="10" name="Freeform 10"/>
          <p:cNvSpPr/>
          <p:nvPr/>
        </p:nvSpPr>
        <p:spPr>
          <a:xfrm>
            <a:off x="5198919" y="2822739"/>
            <a:ext cx="7890162" cy="122645"/>
          </a:xfrm>
          <a:custGeom>
            <a:avLst/>
            <a:gdLst/>
            <a:ahLst/>
            <a:cxnLst/>
            <a:rect l="l" t="t" r="r" b="b"/>
            <a:pathLst>
              <a:path w="7890162" h="122645">
                <a:moveTo>
                  <a:pt x="0" y="0"/>
                </a:moveTo>
                <a:lnTo>
                  <a:pt x="7890162" y="0"/>
                </a:lnTo>
                <a:lnTo>
                  <a:pt x="7890162" y="122645"/>
                </a:lnTo>
                <a:lnTo>
                  <a:pt x="0" y="12264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4579893" y="1273754"/>
            <a:ext cx="9128214" cy="13981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175"/>
              </a:lnSpc>
            </a:pPr>
            <a:r>
              <a:rPr lang="en-US" sz="8799" b="1">
                <a:solidFill>
                  <a:srgbClr val="273384"/>
                </a:solidFill>
                <a:latin typeface="Eczar Bold"/>
                <a:ea typeface="Eczar Bold"/>
                <a:cs typeface="Eczar Bold"/>
                <a:sym typeface="Eczar Bold"/>
              </a:rPr>
              <a:t>Table Extraction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895254">
            <a:off x="16212628" y="5842304"/>
            <a:ext cx="3548560" cy="2903368"/>
          </a:xfrm>
          <a:custGeom>
            <a:avLst/>
            <a:gdLst/>
            <a:ahLst/>
            <a:cxnLst/>
            <a:rect l="l" t="t" r="r" b="b"/>
            <a:pathLst>
              <a:path w="3548560" h="2903368">
                <a:moveTo>
                  <a:pt x="0" y="0"/>
                </a:moveTo>
                <a:lnTo>
                  <a:pt x="3548560" y="0"/>
                </a:lnTo>
                <a:lnTo>
                  <a:pt x="3548560" y="2903368"/>
                </a:lnTo>
                <a:lnTo>
                  <a:pt x="0" y="29033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424568">
            <a:off x="12391678" y="7122963"/>
            <a:ext cx="9152475" cy="8229600"/>
          </a:xfrm>
          <a:custGeom>
            <a:avLst/>
            <a:gdLst/>
            <a:ahLst/>
            <a:cxnLst/>
            <a:rect l="l" t="t" r="r" b="b"/>
            <a:pathLst>
              <a:path w="9152475" h="8229600">
                <a:moveTo>
                  <a:pt x="0" y="0"/>
                </a:moveTo>
                <a:lnTo>
                  <a:pt x="9152475" y="0"/>
                </a:lnTo>
                <a:lnTo>
                  <a:pt x="915247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1587989">
            <a:off x="11830173" y="5498252"/>
            <a:ext cx="7401497" cy="8229600"/>
          </a:xfrm>
          <a:custGeom>
            <a:avLst/>
            <a:gdLst/>
            <a:ahLst/>
            <a:cxnLst/>
            <a:rect l="l" t="t" r="r" b="b"/>
            <a:pathLst>
              <a:path w="7401497" h="8229600">
                <a:moveTo>
                  <a:pt x="0" y="0"/>
                </a:moveTo>
                <a:lnTo>
                  <a:pt x="7401496" y="0"/>
                </a:lnTo>
                <a:lnTo>
                  <a:pt x="740149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5895254">
            <a:off x="-1289031" y="2433504"/>
            <a:ext cx="3548560" cy="2903368"/>
          </a:xfrm>
          <a:custGeom>
            <a:avLst/>
            <a:gdLst/>
            <a:ahLst/>
            <a:cxnLst/>
            <a:rect l="l" t="t" r="r" b="b"/>
            <a:pathLst>
              <a:path w="3548560" h="2903368">
                <a:moveTo>
                  <a:pt x="0" y="0"/>
                </a:moveTo>
                <a:lnTo>
                  <a:pt x="3548560" y="0"/>
                </a:lnTo>
                <a:lnTo>
                  <a:pt x="3548560" y="2903367"/>
                </a:lnTo>
                <a:lnTo>
                  <a:pt x="0" y="29033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3866906">
            <a:off x="-782807" y="-4309805"/>
            <a:ext cx="6545961" cy="8229600"/>
          </a:xfrm>
          <a:custGeom>
            <a:avLst/>
            <a:gdLst/>
            <a:ahLst/>
            <a:cxnLst/>
            <a:rect l="l" t="t" r="r" b="b"/>
            <a:pathLst>
              <a:path w="6545961" h="8229600">
                <a:moveTo>
                  <a:pt x="0" y="0"/>
                </a:moveTo>
                <a:lnTo>
                  <a:pt x="6545961" y="0"/>
                </a:lnTo>
                <a:lnTo>
                  <a:pt x="654596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1114953">
            <a:off x="-2105689" y="-2244530"/>
            <a:ext cx="7401497" cy="8229600"/>
          </a:xfrm>
          <a:custGeom>
            <a:avLst/>
            <a:gdLst/>
            <a:ahLst/>
            <a:cxnLst/>
            <a:rect l="l" t="t" r="r" b="b"/>
            <a:pathLst>
              <a:path w="7401497" h="8229600">
                <a:moveTo>
                  <a:pt x="0" y="0"/>
                </a:moveTo>
                <a:lnTo>
                  <a:pt x="7401496" y="0"/>
                </a:lnTo>
                <a:lnTo>
                  <a:pt x="740149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5198919" y="3081472"/>
            <a:ext cx="7890162" cy="122645"/>
          </a:xfrm>
          <a:custGeom>
            <a:avLst/>
            <a:gdLst/>
            <a:ahLst/>
            <a:cxnLst/>
            <a:rect l="l" t="t" r="r" b="b"/>
            <a:pathLst>
              <a:path w="7890162" h="122645">
                <a:moveTo>
                  <a:pt x="0" y="0"/>
                </a:moveTo>
                <a:lnTo>
                  <a:pt x="7890162" y="0"/>
                </a:lnTo>
                <a:lnTo>
                  <a:pt x="7890162" y="122645"/>
                </a:lnTo>
                <a:lnTo>
                  <a:pt x="0" y="12264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3299542" y="3538838"/>
            <a:ext cx="11688915" cy="63458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52"/>
              </a:lnSpc>
            </a:pPr>
            <a:r>
              <a:rPr lang="en-US" sz="3099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To </a:t>
            </a:r>
            <a:r>
              <a:rPr lang="en-US" sz="3099" b="1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extract all images from a PDF and save them as separate image files</a:t>
            </a:r>
            <a:r>
              <a:rPr lang="en-US" sz="3099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. </a:t>
            </a:r>
          </a:p>
          <a:p>
            <a:pPr algn="ctr">
              <a:lnSpc>
                <a:spcPts val="5052"/>
              </a:lnSpc>
            </a:pPr>
            <a:endParaRPr lang="en-US" sz="3099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algn="ctr">
              <a:lnSpc>
                <a:spcPts val="5052"/>
              </a:lnSpc>
            </a:pPr>
            <a:r>
              <a:rPr lang="en-US" sz="3099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The code reads a PDF, then scans each page to extract images. It checks the image type using filter (/DCTDecode for JPG, /JPXDecode for JP2). It then assigns the correct file extension, saves each image in the specified path and returns a list of all saved image file paths.</a:t>
            </a:r>
          </a:p>
          <a:p>
            <a:pPr algn="ctr">
              <a:lnSpc>
                <a:spcPts val="5052"/>
              </a:lnSpc>
            </a:pPr>
            <a:endParaRPr lang="en-US" sz="3099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algn="ctr">
              <a:lnSpc>
                <a:spcPts val="5052"/>
              </a:lnSpc>
            </a:pPr>
            <a:r>
              <a:rPr lang="en-US" sz="3099" b="1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PdfReader </a:t>
            </a:r>
            <a:r>
              <a:rPr lang="en-US" sz="3099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function from </a:t>
            </a:r>
            <a:r>
              <a:rPr lang="en-US" sz="3099" b="1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PyPDF2 </a:t>
            </a:r>
            <a:r>
              <a:rPr lang="en-US" sz="3099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module is used.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249231" y="1307528"/>
            <a:ext cx="9789539" cy="13981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175"/>
              </a:lnSpc>
            </a:pPr>
            <a:r>
              <a:rPr lang="en-US" sz="8799" b="1">
                <a:solidFill>
                  <a:srgbClr val="273384"/>
                </a:solidFill>
                <a:latin typeface="Eczar Bold"/>
                <a:ea typeface="Eczar Bold"/>
                <a:cs typeface="Eczar Bold"/>
                <a:sym typeface="Eczar Bold"/>
              </a:rPr>
              <a:t>Image Extraction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-203203" y="-2978063"/>
            <a:ext cx="18694406" cy="4605433"/>
          </a:xfrm>
          <a:custGeom>
            <a:avLst/>
            <a:gdLst/>
            <a:ahLst/>
            <a:cxnLst/>
            <a:rect l="l" t="t" r="r" b="b"/>
            <a:pathLst>
              <a:path w="18694406" h="4605433">
                <a:moveTo>
                  <a:pt x="0" y="0"/>
                </a:moveTo>
                <a:lnTo>
                  <a:pt x="18694406" y="0"/>
                </a:lnTo>
                <a:lnTo>
                  <a:pt x="18694406" y="4605433"/>
                </a:lnTo>
                <a:lnTo>
                  <a:pt x="0" y="46054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590" b="-7590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3342004" y="5842179"/>
            <a:ext cx="6811586" cy="6124751"/>
          </a:xfrm>
          <a:custGeom>
            <a:avLst/>
            <a:gdLst/>
            <a:ahLst/>
            <a:cxnLst/>
            <a:rect l="l" t="t" r="r" b="b"/>
            <a:pathLst>
              <a:path w="6811586" h="6124751">
                <a:moveTo>
                  <a:pt x="0" y="0"/>
                </a:moveTo>
                <a:lnTo>
                  <a:pt x="6811586" y="0"/>
                </a:lnTo>
                <a:lnTo>
                  <a:pt x="6811586" y="6124751"/>
                </a:lnTo>
                <a:lnTo>
                  <a:pt x="0" y="612475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7038826">
            <a:off x="-2729619" y="3014974"/>
            <a:ext cx="5029200" cy="4114800"/>
          </a:xfrm>
          <a:custGeom>
            <a:avLst/>
            <a:gdLst/>
            <a:ahLst/>
            <a:cxnLst/>
            <a:rect l="l" t="t" r="r" b="b"/>
            <a:pathLst>
              <a:path w="5029200" h="4114800">
                <a:moveTo>
                  <a:pt x="0" y="0"/>
                </a:moveTo>
                <a:lnTo>
                  <a:pt x="5029200" y="0"/>
                </a:lnTo>
                <a:lnTo>
                  <a:pt x="50292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2387424">
            <a:off x="-1498605" y="5265349"/>
            <a:ext cx="7401497" cy="7985902"/>
          </a:xfrm>
          <a:custGeom>
            <a:avLst/>
            <a:gdLst/>
            <a:ahLst/>
            <a:cxnLst/>
            <a:rect l="l" t="t" r="r" b="b"/>
            <a:pathLst>
              <a:path w="7401497" h="7985902">
                <a:moveTo>
                  <a:pt x="0" y="0"/>
                </a:moveTo>
                <a:lnTo>
                  <a:pt x="7401496" y="0"/>
                </a:lnTo>
                <a:lnTo>
                  <a:pt x="7401496" y="7985902"/>
                </a:lnTo>
                <a:lnTo>
                  <a:pt x="0" y="798590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3051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3853507" y="5842179"/>
            <a:ext cx="6811586" cy="6124751"/>
          </a:xfrm>
          <a:custGeom>
            <a:avLst/>
            <a:gdLst/>
            <a:ahLst/>
            <a:cxnLst/>
            <a:rect l="l" t="t" r="r" b="b"/>
            <a:pathLst>
              <a:path w="6811586" h="6124751">
                <a:moveTo>
                  <a:pt x="0" y="0"/>
                </a:moveTo>
                <a:lnTo>
                  <a:pt x="6811586" y="0"/>
                </a:lnTo>
                <a:lnTo>
                  <a:pt x="6811586" y="6124751"/>
                </a:lnTo>
                <a:lnTo>
                  <a:pt x="0" y="612475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7038826">
            <a:off x="16280231" y="3784779"/>
            <a:ext cx="5029200" cy="4114800"/>
          </a:xfrm>
          <a:custGeom>
            <a:avLst/>
            <a:gdLst/>
            <a:ahLst/>
            <a:cxnLst/>
            <a:rect l="l" t="t" r="r" b="b"/>
            <a:pathLst>
              <a:path w="5029200" h="4114800">
                <a:moveTo>
                  <a:pt x="0" y="0"/>
                </a:moveTo>
                <a:lnTo>
                  <a:pt x="5029200" y="0"/>
                </a:lnTo>
                <a:lnTo>
                  <a:pt x="50292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2387424">
            <a:off x="11834683" y="5584357"/>
            <a:ext cx="7401497" cy="7985902"/>
          </a:xfrm>
          <a:custGeom>
            <a:avLst/>
            <a:gdLst/>
            <a:ahLst/>
            <a:cxnLst/>
            <a:rect l="l" t="t" r="r" b="b"/>
            <a:pathLst>
              <a:path w="7401497" h="7985902">
                <a:moveTo>
                  <a:pt x="0" y="0"/>
                </a:moveTo>
                <a:lnTo>
                  <a:pt x="7401496" y="0"/>
                </a:lnTo>
                <a:lnTo>
                  <a:pt x="7401496" y="7985902"/>
                </a:lnTo>
                <a:lnTo>
                  <a:pt x="0" y="798590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3051"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3299542" y="3716655"/>
            <a:ext cx="11688915" cy="50694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52"/>
              </a:lnSpc>
            </a:pPr>
            <a:r>
              <a:rPr lang="en-US" sz="3099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To </a:t>
            </a:r>
            <a:r>
              <a:rPr lang="en-US" sz="3099" b="1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split a PDF into separate single-page files</a:t>
            </a:r>
            <a:r>
              <a:rPr lang="en-US" sz="3099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. </a:t>
            </a:r>
          </a:p>
          <a:p>
            <a:pPr algn="ctr">
              <a:lnSpc>
                <a:spcPts val="5052"/>
              </a:lnSpc>
            </a:pPr>
            <a:endParaRPr lang="en-US" sz="3099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algn="ctr">
              <a:lnSpc>
                <a:spcPts val="5052"/>
              </a:lnSpc>
            </a:pPr>
            <a:r>
              <a:rPr lang="en-US" sz="3099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The code opens the input PDF and iterates through each page, creating a new writer object for each one. Each page is saved as a new PDF file named sequentially in the specified path. Finally, it returns a list of all the generated PDF file paths.</a:t>
            </a:r>
          </a:p>
          <a:p>
            <a:pPr algn="ctr">
              <a:lnSpc>
                <a:spcPts val="5052"/>
              </a:lnSpc>
            </a:pPr>
            <a:endParaRPr lang="en-US" sz="3099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algn="ctr">
              <a:lnSpc>
                <a:spcPts val="5052"/>
              </a:lnSpc>
            </a:pPr>
            <a:r>
              <a:rPr lang="en-US" sz="3099" b="1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PdfReader</a:t>
            </a:r>
            <a:r>
              <a:rPr lang="en-US" sz="3099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, </a:t>
            </a:r>
            <a:r>
              <a:rPr lang="en-US" sz="3099" b="1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PdfWriter </a:t>
            </a:r>
            <a:r>
              <a:rPr lang="en-US" sz="3099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functions from </a:t>
            </a:r>
            <a:r>
              <a:rPr lang="en-US" sz="3099" b="1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PyPDF2 </a:t>
            </a:r>
            <a:r>
              <a:rPr lang="en-US" sz="3099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module are used.</a:t>
            </a:r>
          </a:p>
        </p:txBody>
      </p:sp>
      <p:sp>
        <p:nvSpPr>
          <p:cNvPr id="10" name="Freeform 10"/>
          <p:cNvSpPr/>
          <p:nvPr/>
        </p:nvSpPr>
        <p:spPr>
          <a:xfrm>
            <a:off x="5198919" y="2822739"/>
            <a:ext cx="7890162" cy="122645"/>
          </a:xfrm>
          <a:custGeom>
            <a:avLst/>
            <a:gdLst/>
            <a:ahLst/>
            <a:cxnLst/>
            <a:rect l="l" t="t" r="r" b="b"/>
            <a:pathLst>
              <a:path w="7890162" h="122645">
                <a:moveTo>
                  <a:pt x="0" y="0"/>
                </a:moveTo>
                <a:lnTo>
                  <a:pt x="7890162" y="0"/>
                </a:lnTo>
                <a:lnTo>
                  <a:pt x="7890162" y="122645"/>
                </a:lnTo>
                <a:lnTo>
                  <a:pt x="0" y="12264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5198919" y="1273754"/>
            <a:ext cx="7890162" cy="13981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175"/>
              </a:lnSpc>
            </a:pPr>
            <a:r>
              <a:rPr lang="en-US" sz="8799" b="1">
                <a:solidFill>
                  <a:srgbClr val="273384"/>
                </a:solidFill>
                <a:latin typeface="Eczar Bold"/>
                <a:ea typeface="Eczar Bold"/>
                <a:cs typeface="Eczar Bold"/>
                <a:sym typeface="Eczar Bold"/>
              </a:rPr>
              <a:t>Split PDF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895254">
            <a:off x="16212628" y="5842304"/>
            <a:ext cx="3548560" cy="2903368"/>
          </a:xfrm>
          <a:custGeom>
            <a:avLst/>
            <a:gdLst/>
            <a:ahLst/>
            <a:cxnLst/>
            <a:rect l="l" t="t" r="r" b="b"/>
            <a:pathLst>
              <a:path w="3548560" h="2903368">
                <a:moveTo>
                  <a:pt x="0" y="0"/>
                </a:moveTo>
                <a:lnTo>
                  <a:pt x="3548560" y="0"/>
                </a:lnTo>
                <a:lnTo>
                  <a:pt x="3548560" y="2903368"/>
                </a:lnTo>
                <a:lnTo>
                  <a:pt x="0" y="29033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424568">
            <a:off x="12391678" y="7122963"/>
            <a:ext cx="9152475" cy="8229600"/>
          </a:xfrm>
          <a:custGeom>
            <a:avLst/>
            <a:gdLst/>
            <a:ahLst/>
            <a:cxnLst/>
            <a:rect l="l" t="t" r="r" b="b"/>
            <a:pathLst>
              <a:path w="9152475" h="8229600">
                <a:moveTo>
                  <a:pt x="0" y="0"/>
                </a:moveTo>
                <a:lnTo>
                  <a:pt x="9152475" y="0"/>
                </a:lnTo>
                <a:lnTo>
                  <a:pt x="915247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1587989">
            <a:off x="11830173" y="5498252"/>
            <a:ext cx="7401497" cy="8229600"/>
          </a:xfrm>
          <a:custGeom>
            <a:avLst/>
            <a:gdLst/>
            <a:ahLst/>
            <a:cxnLst/>
            <a:rect l="l" t="t" r="r" b="b"/>
            <a:pathLst>
              <a:path w="7401497" h="8229600">
                <a:moveTo>
                  <a:pt x="0" y="0"/>
                </a:moveTo>
                <a:lnTo>
                  <a:pt x="7401496" y="0"/>
                </a:lnTo>
                <a:lnTo>
                  <a:pt x="740149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5895254">
            <a:off x="-1289031" y="2433504"/>
            <a:ext cx="3548560" cy="2903368"/>
          </a:xfrm>
          <a:custGeom>
            <a:avLst/>
            <a:gdLst/>
            <a:ahLst/>
            <a:cxnLst/>
            <a:rect l="l" t="t" r="r" b="b"/>
            <a:pathLst>
              <a:path w="3548560" h="2903368">
                <a:moveTo>
                  <a:pt x="0" y="0"/>
                </a:moveTo>
                <a:lnTo>
                  <a:pt x="3548560" y="0"/>
                </a:lnTo>
                <a:lnTo>
                  <a:pt x="3548560" y="2903367"/>
                </a:lnTo>
                <a:lnTo>
                  <a:pt x="0" y="29033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3866906">
            <a:off x="-782807" y="-4309805"/>
            <a:ext cx="6545961" cy="8229600"/>
          </a:xfrm>
          <a:custGeom>
            <a:avLst/>
            <a:gdLst/>
            <a:ahLst/>
            <a:cxnLst/>
            <a:rect l="l" t="t" r="r" b="b"/>
            <a:pathLst>
              <a:path w="6545961" h="8229600">
                <a:moveTo>
                  <a:pt x="0" y="0"/>
                </a:moveTo>
                <a:lnTo>
                  <a:pt x="6545961" y="0"/>
                </a:lnTo>
                <a:lnTo>
                  <a:pt x="654596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1114953">
            <a:off x="-2105689" y="-2244530"/>
            <a:ext cx="7401497" cy="8229600"/>
          </a:xfrm>
          <a:custGeom>
            <a:avLst/>
            <a:gdLst/>
            <a:ahLst/>
            <a:cxnLst/>
            <a:rect l="l" t="t" r="r" b="b"/>
            <a:pathLst>
              <a:path w="7401497" h="8229600">
                <a:moveTo>
                  <a:pt x="0" y="0"/>
                </a:moveTo>
                <a:lnTo>
                  <a:pt x="7401496" y="0"/>
                </a:lnTo>
                <a:lnTo>
                  <a:pt x="740149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5198919" y="3081472"/>
            <a:ext cx="7890162" cy="122645"/>
          </a:xfrm>
          <a:custGeom>
            <a:avLst/>
            <a:gdLst/>
            <a:ahLst/>
            <a:cxnLst/>
            <a:rect l="l" t="t" r="r" b="b"/>
            <a:pathLst>
              <a:path w="7890162" h="122645">
                <a:moveTo>
                  <a:pt x="0" y="0"/>
                </a:moveTo>
                <a:lnTo>
                  <a:pt x="7890162" y="0"/>
                </a:lnTo>
                <a:lnTo>
                  <a:pt x="7890162" y="122645"/>
                </a:lnTo>
                <a:lnTo>
                  <a:pt x="0" y="12264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3299542" y="3751837"/>
            <a:ext cx="11688915" cy="50694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52"/>
              </a:lnSpc>
            </a:pPr>
            <a:r>
              <a:rPr lang="en-US" sz="3099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To </a:t>
            </a:r>
            <a:r>
              <a:rPr lang="en-US" sz="3099" b="1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merge multiple PDF files into a single document</a:t>
            </a:r>
            <a:r>
              <a:rPr lang="en-US" sz="3099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.</a:t>
            </a:r>
          </a:p>
          <a:p>
            <a:pPr algn="ctr">
              <a:lnSpc>
                <a:spcPts val="5052"/>
              </a:lnSpc>
            </a:pPr>
            <a:endParaRPr lang="en-US" sz="3099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algn="ctr">
              <a:lnSpc>
                <a:spcPts val="5052"/>
              </a:lnSpc>
            </a:pPr>
            <a:r>
              <a:rPr lang="en-US" sz="3099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The code creates a merger object, and loops through the list files to append each PDF to the merger in the given order. The merged output is saved as a single PDF file in the specified path. Finally, it returns the PDF file path.</a:t>
            </a:r>
          </a:p>
          <a:p>
            <a:pPr algn="ctr">
              <a:lnSpc>
                <a:spcPts val="5052"/>
              </a:lnSpc>
            </a:pPr>
            <a:endParaRPr lang="en-US" sz="3099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algn="ctr">
              <a:lnSpc>
                <a:spcPts val="5052"/>
              </a:lnSpc>
            </a:pPr>
            <a:r>
              <a:rPr lang="en-US" sz="3099" b="1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PdfMerger </a:t>
            </a:r>
            <a:r>
              <a:rPr lang="en-US" sz="3099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function from </a:t>
            </a:r>
            <a:r>
              <a:rPr lang="en-US" sz="3099" b="1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PyPDF2 </a:t>
            </a:r>
            <a:r>
              <a:rPr lang="en-US" sz="3099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module is used.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198919" y="1307528"/>
            <a:ext cx="7890162" cy="13981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175"/>
              </a:lnSpc>
            </a:pPr>
            <a:r>
              <a:rPr lang="en-US" sz="8799" b="1">
                <a:solidFill>
                  <a:srgbClr val="273384"/>
                </a:solidFill>
                <a:latin typeface="Eczar Bold"/>
                <a:ea typeface="Eczar Bold"/>
                <a:cs typeface="Eczar Bold"/>
                <a:sym typeface="Eczar Bold"/>
              </a:rPr>
              <a:t>Merge PDFs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-203203" y="-2978063"/>
            <a:ext cx="18694406" cy="4605433"/>
          </a:xfrm>
          <a:custGeom>
            <a:avLst/>
            <a:gdLst/>
            <a:ahLst/>
            <a:cxnLst/>
            <a:rect l="l" t="t" r="r" b="b"/>
            <a:pathLst>
              <a:path w="18694406" h="4605433">
                <a:moveTo>
                  <a:pt x="0" y="0"/>
                </a:moveTo>
                <a:lnTo>
                  <a:pt x="18694406" y="0"/>
                </a:lnTo>
                <a:lnTo>
                  <a:pt x="18694406" y="4605433"/>
                </a:lnTo>
                <a:lnTo>
                  <a:pt x="0" y="46054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590" b="-7590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3342004" y="5842179"/>
            <a:ext cx="6811586" cy="6124751"/>
          </a:xfrm>
          <a:custGeom>
            <a:avLst/>
            <a:gdLst/>
            <a:ahLst/>
            <a:cxnLst/>
            <a:rect l="l" t="t" r="r" b="b"/>
            <a:pathLst>
              <a:path w="6811586" h="6124751">
                <a:moveTo>
                  <a:pt x="0" y="0"/>
                </a:moveTo>
                <a:lnTo>
                  <a:pt x="6811586" y="0"/>
                </a:lnTo>
                <a:lnTo>
                  <a:pt x="6811586" y="6124751"/>
                </a:lnTo>
                <a:lnTo>
                  <a:pt x="0" y="612475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7038826">
            <a:off x="-2729619" y="3014974"/>
            <a:ext cx="5029200" cy="4114800"/>
          </a:xfrm>
          <a:custGeom>
            <a:avLst/>
            <a:gdLst/>
            <a:ahLst/>
            <a:cxnLst/>
            <a:rect l="l" t="t" r="r" b="b"/>
            <a:pathLst>
              <a:path w="5029200" h="4114800">
                <a:moveTo>
                  <a:pt x="0" y="0"/>
                </a:moveTo>
                <a:lnTo>
                  <a:pt x="5029200" y="0"/>
                </a:lnTo>
                <a:lnTo>
                  <a:pt x="50292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2387424">
            <a:off x="-1498605" y="5265349"/>
            <a:ext cx="7401497" cy="7985902"/>
          </a:xfrm>
          <a:custGeom>
            <a:avLst/>
            <a:gdLst/>
            <a:ahLst/>
            <a:cxnLst/>
            <a:rect l="l" t="t" r="r" b="b"/>
            <a:pathLst>
              <a:path w="7401497" h="7985902">
                <a:moveTo>
                  <a:pt x="0" y="0"/>
                </a:moveTo>
                <a:lnTo>
                  <a:pt x="7401496" y="0"/>
                </a:lnTo>
                <a:lnTo>
                  <a:pt x="7401496" y="7985902"/>
                </a:lnTo>
                <a:lnTo>
                  <a:pt x="0" y="798590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3051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3853507" y="5842179"/>
            <a:ext cx="6811586" cy="6124751"/>
          </a:xfrm>
          <a:custGeom>
            <a:avLst/>
            <a:gdLst/>
            <a:ahLst/>
            <a:cxnLst/>
            <a:rect l="l" t="t" r="r" b="b"/>
            <a:pathLst>
              <a:path w="6811586" h="6124751">
                <a:moveTo>
                  <a:pt x="0" y="0"/>
                </a:moveTo>
                <a:lnTo>
                  <a:pt x="6811586" y="0"/>
                </a:lnTo>
                <a:lnTo>
                  <a:pt x="6811586" y="6124751"/>
                </a:lnTo>
                <a:lnTo>
                  <a:pt x="0" y="612475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7038826">
            <a:off x="16280231" y="3784779"/>
            <a:ext cx="5029200" cy="4114800"/>
          </a:xfrm>
          <a:custGeom>
            <a:avLst/>
            <a:gdLst/>
            <a:ahLst/>
            <a:cxnLst/>
            <a:rect l="l" t="t" r="r" b="b"/>
            <a:pathLst>
              <a:path w="5029200" h="4114800">
                <a:moveTo>
                  <a:pt x="0" y="0"/>
                </a:moveTo>
                <a:lnTo>
                  <a:pt x="5029200" y="0"/>
                </a:lnTo>
                <a:lnTo>
                  <a:pt x="50292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2387424">
            <a:off x="11834683" y="5584357"/>
            <a:ext cx="7401497" cy="7985902"/>
          </a:xfrm>
          <a:custGeom>
            <a:avLst/>
            <a:gdLst/>
            <a:ahLst/>
            <a:cxnLst/>
            <a:rect l="l" t="t" r="r" b="b"/>
            <a:pathLst>
              <a:path w="7401497" h="7985902">
                <a:moveTo>
                  <a:pt x="0" y="0"/>
                </a:moveTo>
                <a:lnTo>
                  <a:pt x="7401496" y="0"/>
                </a:lnTo>
                <a:lnTo>
                  <a:pt x="7401496" y="7985902"/>
                </a:lnTo>
                <a:lnTo>
                  <a:pt x="0" y="798590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3051"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3299542" y="3716655"/>
            <a:ext cx="11688915" cy="57076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52"/>
              </a:lnSpc>
            </a:pPr>
            <a:r>
              <a:rPr lang="en-US" sz="3099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To </a:t>
            </a:r>
            <a:r>
              <a:rPr lang="en-US" sz="3099" b="1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create a password‑protected copy of a PDF file</a:t>
            </a:r>
            <a:r>
              <a:rPr lang="en-US" sz="3099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. </a:t>
            </a:r>
          </a:p>
          <a:p>
            <a:pPr algn="ctr">
              <a:lnSpc>
                <a:spcPts val="5052"/>
              </a:lnSpc>
            </a:pPr>
            <a:endParaRPr lang="en-US" sz="3099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algn="ctr">
              <a:lnSpc>
                <a:spcPts val="5052"/>
              </a:lnSpc>
            </a:pPr>
            <a:r>
              <a:rPr lang="en-US" sz="3099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The code reads all pages from the original PDF, then creates a writer object and adds each page to a new PDF. Next, it applies encryption with the given password to this new PDF. Finally, it saves the encrypted PDF to the specified path and returns the file path.</a:t>
            </a:r>
          </a:p>
          <a:p>
            <a:pPr algn="ctr">
              <a:lnSpc>
                <a:spcPts val="5052"/>
              </a:lnSpc>
            </a:pPr>
            <a:endParaRPr lang="en-US" sz="3099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algn="ctr">
              <a:lnSpc>
                <a:spcPts val="5052"/>
              </a:lnSpc>
            </a:pPr>
            <a:r>
              <a:rPr lang="en-US" sz="3099" b="1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PdfReader</a:t>
            </a:r>
            <a:r>
              <a:rPr lang="en-US" sz="3099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, </a:t>
            </a:r>
            <a:r>
              <a:rPr lang="en-US" sz="3099" b="1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PdfWriter </a:t>
            </a:r>
            <a:r>
              <a:rPr lang="en-US" sz="3099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functions from </a:t>
            </a:r>
            <a:r>
              <a:rPr lang="en-US" sz="3099" b="1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PyPDF2 </a:t>
            </a:r>
            <a:r>
              <a:rPr lang="en-US" sz="3099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module are used.</a:t>
            </a:r>
          </a:p>
        </p:txBody>
      </p:sp>
      <p:sp>
        <p:nvSpPr>
          <p:cNvPr id="10" name="Freeform 10"/>
          <p:cNvSpPr/>
          <p:nvPr/>
        </p:nvSpPr>
        <p:spPr>
          <a:xfrm>
            <a:off x="5198919" y="2822739"/>
            <a:ext cx="7890162" cy="122645"/>
          </a:xfrm>
          <a:custGeom>
            <a:avLst/>
            <a:gdLst/>
            <a:ahLst/>
            <a:cxnLst/>
            <a:rect l="l" t="t" r="r" b="b"/>
            <a:pathLst>
              <a:path w="7890162" h="122645">
                <a:moveTo>
                  <a:pt x="0" y="0"/>
                </a:moveTo>
                <a:lnTo>
                  <a:pt x="7890162" y="0"/>
                </a:lnTo>
                <a:lnTo>
                  <a:pt x="7890162" y="122645"/>
                </a:lnTo>
                <a:lnTo>
                  <a:pt x="0" y="12264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5198919" y="1273754"/>
            <a:ext cx="7890162" cy="13981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175"/>
              </a:lnSpc>
            </a:pPr>
            <a:r>
              <a:rPr lang="en-US" sz="8799" b="1">
                <a:solidFill>
                  <a:srgbClr val="273384"/>
                </a:solidFill>
                <a:latin typeface="Eczar Bold"/>
                <a:ea typeface="Eczar Bold"/>
                <a:cs typeface="Eczar Bold"/>
                <a:sym typeface="Eczar Bold"/>
              </a:rPr>
              <a:t>Set Password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732</Words>
  <Application>Microsoft Office PowerPoint</Application>
  <PresentationFormat>Custom</PresentationFormat>
  <Paragraphs>113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Eczar Semi-Bold</vt:lpstr>
      <vt:lpstr>Calibri</vt:lpstr>
      <vt:lpstr>Arial</vt:lpstr>
      <vt:lpstr>Raleway</vt:lpstr>
      <vt:lpstr>Eczar Bold</vt:lpstr>
      <vt:lpstr>Canva Sans</vt:lpstr>
      <vt:lpstr>Raleway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Sem 1 - Jackfruit</dc:title>
  <cp:lastModifiedBy>Aparajita Joshi</cp:lastModifiedBy>
  <cp:revision>3</cp:revision>
  <dcterms:created xsi:type="dcterms:W3CDTF">2006-08-16T00:00:00Z</dcterms:created>
  <dcterms:modified xsi:type="dcterms:W3CDTF">2025-12-17T15:09:18Z</dcterms:modified>
  <dc:identifier>DAG7kbYJnbc</dc:identifier>
</cp:coreProperties>
</file>